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75" r:id="rId18"/>
    <p:sldId id="276" r:id="rId19"/>
    <p:sldId id="277" r:id="rId20"/>
    <p:sldId id="278" r:id="rId21"/>
    <p:sldId id="279" r:id="rId22"/>
    <p:sldId id="264" r:id="rId23"/>
    <p:sldId id="265" r:id="rId24"/>
    <p:sldId id="266" r:id="rId25"/>
    <p:sldId id="267" r:id="rId26"/>
    <p:sldId id="268" r:id="rId27"/>
    <p:sldId id="269" r:id="rId28"/>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custDataLst>
    <p:tags r:id="rId3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5F313A-9098-C4AC-C4EF-983555C24C6D}" v="4189" dt="2024-08-24T16:48:55.464"/>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15" autoAdjust="0"/>
  </p:normalViewPr>
  <p:slideViewPr>
    <p:cSldViewPr snapToGrid="0">
      <p:cViewPr varScale="1">
        <p:scale>
          <a:sx n="68" d="100"/>
          <a:sy n="68" d="100"/>
        </p:scale>
        <p:origin x="219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Hello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everyone. My name is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Isaac Trudeau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and today I will be presenting the Green</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Pace Security Policy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which is designed to standardize and improve our security practices across the development team. It is important that we align our principles with industry best practices and integrate security throughout the software development lifecycle. </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10: Add Five Values: This test ensures that the vector correctly handles multiple additions, updating the size and storing the values as expected.</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319381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11: Max Size Greater or Equal: We check that the vector’s size does not exceed its maximum allowable size, preventing overflow errors.</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239712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12: Capacity Greater or Equal: This test ensures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that the vector’s capacity is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always greater than or equal to its size</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verifying proper memory allocation</a:t>
            </a:r>
            <a:endParaRPr lang="en-US" dirty="0"/>
          </a:p>
        </p:txBody>
      </p:sp>
    </p:spTree>
    <p:extLst>
      <p:ext uri="{BB962C8B-B14F-4D97-AF65-F5344CB8AC3E}">
        <p14:creationId xmlns:p14="http://schemas.microsoft.com/office/powerpoint/2010/main" val="63024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Times New Roman" panose="02020603050405020304" pitchFamily="18" charset="0"/>
              </a:rPr>
              <a:t>Slide 13: Resizing Increases: We verify that resizing the vector increases its capacity and maintains data integrity</a:t>
            </a:r>
            <a:endParaRPr lang="en-US" dirty="0"/>
          </a:p>
        </p:txBody>
      </p:sp>
    </p:spTree>
    <p:extLst>
      <p:ext uri="{BB962C8B-B14F-4D97-AF65-F5344CB8AC3E}">
        <p14:creationId xmlns:p14="http://schemas.microsoft.com/office/powerpoint/2010/main" val="2801898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14: Resizing Decreases: This test ensures that when the vector is resized to a smaller size, excess elements are removed correctly.</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233061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15: Resizing to Zero: Here, we check that resizing the vector to zero clears all elements, leaving an empty vector.</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4132698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16: Clear Erase: This test confirms that calling clear() on the vector removes all elements and resets the size to zero.</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3391926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17: Erase Begin End: We verify that erasing a range of elements correctly reduces the size and maintains data integrity.</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1473552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18: Reserve Increases Capacity Not Size: This test checks that reserving capacity increases the vector’s storage space without affecting the current size.</a:t>
            </a:r>
            <a:r>
              <a:rPr lang="en-US" sz="1800" b="0" i="0" dirty="0">
                <a:solidFill>
                  <a:srgbClr val="000000"/>
                </a:solidFill>
                <a:effectLst/>
                <a:highlight>
                  <a:srgbClr val="FFFFFF"/>
                </a:highlight>
                <a:latin typeface="Times New Roman" panose="02020603050405020304" pitchFamily="18" charset="0"/>
              </a:rPr>
              <a:t> </a:t>
            </a:r>
            <a:endParaRPr lang="en-US" dirty="0"/>
          </a:p>
        </p:txBody>
      </p:sp>
    </p:spTree>
    <p:extLst>
      <p:ext uri="{BB962C8B-B14F-4D97-AF65-F5344CB8AC3E}">
        <p14:creationId xmlns:p14="http://schemas.microsoft.com/office/powerpoint/2010/main" val="1632031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Automation plays a vital role in our security strategy by integrating security checks into our </a:t>
            </a:r>
            <a:r>
              <a:rPr lang="en-US" sz="1800" b="0" i="0" dirty="0" err="1">
                <a:solidFill>
                  <a:srgbClr val="000000"/>
                </a:solidFill>
                <a:effectLst/>
                <a:latin typeface="Times New Roman" panose="02020603050405020304" pitchFamily="18" charset="0"/>
              </a:rPr>
              <a:t>DevSecOps</a:t>
            </a:r>
            <a:r>
              <a:rPr lang="en-US" sz="1800" b="0" i="0" dirty="0">
                <a:solidFill>
                  <a:srgbClr val="000000"/>
                </a:solidFill>
                <a:effectLst/>
                <a:latin typeface="Times New Roman" panose="02020603050405020304" pitchFamily="18" charset="0"/>
              </a:rPr>
              <a:t> pipeline. By automating these processes we ensure that security is consistently applied throughout the development lifecycle. </a:t>
            </a:r>
            <a:r>
              <a:rPr lang="en-US" sz="1800" b="0" i="0" dirty="0" err="1">
                <a:solidFill>
                  <a:srgbClr val="000000"/>
                </a:solidFill>
                <a:effectLst/>
                <a:latin typeface="Times New Roman" panose="02020603050405020304" pitchFamily="18" charset="0"/>
              </a:rPr>
              <a:t>CppCheck</a:t>
            </a:r>
            <a:r>
              <a:rPr lang="en-US" sz="1800" b="0" i="0" dirty="0">
                <a:solidFill>
                  <a:srgbClr val="000000"/>
                </a:solidFill>
                <a:effectLst/>
                <a:latin typeface="Times New Roman" panose="02020603050405020304" pitchFamily="18" charset="0"/>
              </a:rPr>
              <a:t> and SonarQube are integrated into our pipeline to perform static code analysis, identifying potential vulnerabilities in our code before it’s even compiled. OWASP ZAP is used to perform dynamic security testing on web applications simulating attacks and identifying weaknesses. These tools allow us to detect and address vulnerabilities early, reducing the risk of security issues making it into production.</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Our security policy is built around the concept of </a:t>
            </a:r>
            <a:r>
              <a:rPr lang="en-US" sz="1800" b="0" i="0" dirty="0">
                <a:solidFill>
                  <a:srgbClr val="000000"/>
                </a:solidFill>
                <a:effectLst/>
                <a:highlight>
                  <a:srgbClr val="D2F5EA"/>
                </a:highlight>
                <a:latin typeface="Times New Roman" panose="02020603050405020304" pitchFamily="18" charset="0"/>
              </a:rPr>
              <a:t>​</a:t>
            </a:r>
            <a:r>
              <a:rPr lang="en-US" sz="1800" b="0" i="0" dirty="0">
                <a:solidFill>
                  <a:srgbClr val="000000"/>
                </a:solidFill>
                <a:effectLst/>
                <a:highlight>
                  <a:srgbClr val="FFFFFF"/>
                </a:highlight>
                <a:latin typeface="Times New Roman" panose="02020603050405020304" pitchFamily="18" charset="0"/>
              </a:rPr>
              <a:t>Defense in Depth, a strategy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that implements </a:t>
            </a:r>
            <a:r>
              <a:rPr lang="en-US" sz="1800" b="0" i="0" dirty="0">
                <a:solidFill>
                  <a:srgbClr val="000000"/>
                </a:solidFill>
                <a:effectLst/>
                <a:highlight>
                  <a:srgbClr val="D2F5EA"/>
                </a:highlight>
                <a:latin typeface="Times New Roman" panose="02020603050405020304" pitchFamily="18" charset="0"/>
              </a:rPr>
              <a:t>​</a:t>
            </a:r>
            <a:r>
              <a:rPr lang="en-US" sz="1800" b="0" i="0" dirty="0">
                <a:solidFill>
                  <a:srgbClr val="000000"/>
                </a:solidFill>
                <a:effectLst/>
                <a:highlight>
                  <a:srgbClr val="FFFFFF"/>
                </a:highlight>
                <a:latin typeface="Times New Roman" panose="02020603050405020304" pitchFamily="18" charset="0"/>
              </a:rPr>
              <a:t>multiple layers of security controls throughout</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the development process. This approach ensures that even if one layer is compromised, the other layers continue to protect our systems and data. </a:t>
            </a:r>
            <a:r>
              <a:rPr lang="en-US" sz="1800" b="0" i="0" dirty="0">
                <a:solidFill>
                  <a:srgbClr val="000000"/>
                </a:solidFill>
                <a:effectLst/>
                <a:highlight>
                  <a:srgbClr val="E3EFFF"/>
                </a:highlight>
                <a:latin typeface="Times New Roman" panose="02020603050405020304" pitchFamily="18" charset="0"/>
              </a:rPr>
              <a:t>​</a:t>
            </a:r>
            <a:r>
              <a:rPr lang="en-US" sz="1800" b="0" i="0" dirty="0">
                <a:solidFill>
                  <a:srgbClr val="000000"/>
                </a:solidFill>
                <a:effectLst/>
                <a:highlight>
                  <a:srgbClr val="FFFFFF"/>
                </a:highlight>
                <a:latin typeface="Times New Roman" panose="02020603050405020304" pitchFamily="18" charset="0"/>
              </a:rPr>
              <a:t>For example, at the network level</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we might employ </a:t>
            </a:r>
            <a:r>
              <a:rPr lang="en-US" sz="1800" b="0" i="0" dirty="0">
                <a:solidFill>
                  <a:srgbClr val="000000"/>
                </a:solidFill>
                <a:effectLst/>
                <a:highlight>
                  <a:srgbClr val="E3EFFF"/>
                </a:highlight>
                <a:latin typeface="Times New Roman" panose="02020603050405020304" pitchFamily="18" charset="0"/>
              </a:rPr>
              <a:t>​</a:t>
            </a:r>
            <a:r>
              <a:rPr lang="en-US" sz="1800" b="0" i="0" dirty="0">
                <a:solidFill>
                  <a:srgbClr val="000000"/>
                </a:solidFill>
                <a:effectLst/>
                <a:highlight>
                  <a:srgbClr val="FFFFFF"/>
                </a:highlight>
                <a:latin typeface="Times New Roman" panose="02020603050405020304" pitchFamily="18" charset="0"/>
              </a:rPr>
              <a:t>intrusion detection systems or firewalls.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We enforce coding standards and conduct security testing at the application level. Finally, </a:t>
            </a:r>
            <a:r>
              <a:rPr lang="en-US" sz="1800" b="0" i="0" dirty="0">
                <a:solidFill>
                  <a:srgbClr val="000000"/>
                </a:solidFill>
                <a:effectLst/>
                <a:highlight>
                  <a:srgbClr val="E3EFFF"/>
                </a:highlight>
                <a:latin typeface="Times New Roman" panose="02020603050405020304" pitchFamily="18" charset="0"/>
              </a:rPr>
              <a:t>​</a:t>
            </a:r>
            <a:r>
              <a:rPr lang="en-US" sz="1800" b="0" i="0" dirty="0">
                <a:solidFill>
                  <a:srgbClr val="000000"/>
                </a:solidFill>
                <a:effectLst/>
                <a:highlight>
                  <a:srgbClr val="FFFFFF"/>
                </a:highlight>
                <a:latin typeface="Times New Roman" panose="02020603050405020304" pitchFamily="18" charset="0"/>
              </a:rPr>
              <a:t>at the data level</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we use access</a:t>
            </a:r>
            <a:r>
              <a:rPr lang="en-US" sz="1800" b="0" i="0" dirty="0">
                <a:solidFill>
                  <a:srgbClr val="000000"/>
                </a:solidFill>
                <a:effectLst/>
                <a:highlight>
                  <a:srgbClr val="E3EFFF"/>
                </a:highlight>
                <a:latin typeface="Times New Roman" panose="02020603050405020304" pitchFamily="18" charset="0"/>
              </a:rPr>
              <a:t>​</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controls and encryption to safeguard sensitive information. By layering these security measures, we significantly reduce the risk of attack and mitigate the risks associated with potential vulnerabilities.</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We use a variety of external tools to enforce our security policies and detect vulnerabilities across different stages of development. </a:t>
            </a:r>
            <a:r>
              <a:rPr lang="en-US" sz="1800" b="0" i="0" dirty="0" err="1">
                <a:solidFill>
                  <a:srgbClr val="000000"/>
                </a:solidFill>
                <a:effectLst/>
                <a:latin typeface="Times New Roman" panose="02020603050405020304" pitchFamily="18" charset="0"/>
              </a:rPr>
              <a:t>CppCheck</a:t>
            </a:r>
            <a:r>
              <a:rPr lang="en-US" sz="1800" b="0" i="0" dirty="0">
                <a:solidFill>
                  <a:srgbClr val="000000"/>
                </a:solidFill>
                <a:effectLst/>
                <a:latin typeface="Times New Roman" panose="02020603050405020304" pitchFamily="18" charset="0"/>
              </a:rPr>
              <a:t> and SonarQube are used for static code analysis, catching issues like coding errors and security flaws at an early stage. OWASP ZAP is a powerful tool for testing our web applications against known vulnerabilities, while </a:t>
            </a:r>
            <a:r>
              <a:rPr lang="en-US" sz="1800" b="0" i="0" dirty="0" err="1">
                <a:solidFill>
                  <a:srgbClr val="000000"/>
                </a:solidFill>
                <a:effectLst/>
                <a:latin typeface="Times New Roman" panose="02020603050405020304" pitchFamily="18" charset="0"/>
              </a:rPr>
              <a:t>Valgrind</a:t>
            </a:r>
            <a:r>
              <a:rPr lang="en-US" sz="1800" b="0" i="0" dirty="0">
                <a:solidFill>
                  <a:srgbClr val="000000"/>
                </a:solidFill>
                <a:effectLst/>
                <a:latin typeface="Times New Roman" panose="02020603050405020304" pitchFamily="18" charset="0"/>
              </a:rPr>
              <a:t> helps us identify memory management issues that could lead to security risks.</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r>
              <a:rPr lang="en-US" sz="1800" b="0" i="0" dirty="0">
                <a:solidFill>
                  <a:srgbClr val="000000"/>
                </a:solidFill>
                <a:effectLst/>
                <a:highlight>
                  <a:srgbClr val="FFFFFF"/>
                </a:highlight>
                <a:latin typeface="Times New Roman" panose="02020603050405020304" pitchFamily="18" charset="0"/>
              </a:rPr>
              <a:t>There are significant risks associated with delaying the implementation of our security policies. Waiting until later stages to address security can result in less effective measures, higher remediation costs, and missed opportunities to catch vulnerabilities early. Additionally, the likelihood of flaws going undetected increases, leading to potential security breaches.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On the other hand, implementing security throughout the development process offers many benefits. By integrating security from the start, we improve the overall quality and security of our software, which in turn leads to faster development cycles and cost savings. By addressing vulnerabilities early we reduce the risk of security incidents This ensures that our software is both secure and reliable </a:t>
            </a:r>
            <a:endParaRPr lang="en-US" b="0" i="0" dirty="0">
              <a:solidFill>
                <a:srgbClr val="000000"/>
              </a:solidFill>
              <a:effectLst/>
              <a:highlight>
                <a:srgbClr val="FFFFFF"/>
              </a:highlight>
              <a:latin typeface="Segoe UI" panose="020B0502040204020203" pitchFamily="34"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r>
              <a:rPr lang="en-US" sz="1800" b="0" i="0" dirty="0">
                <a:solidFill>
                  <a:srgbClr val="000000"/>
                </a:solidFill>
                <a:effectLst/>
                <a:highlight>
                  <a:srgbClr val="FFFFFF"/>
                </a:highlight>
                <a:latin typeface="Times New Roman" panose="02020603050405020304" pitchFamily="18" charset="0"/>
              </a:rPr>
              <a:t>After conducting a gap analysis of our current security policy, we've identified several areas for improvement: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As new threats emerge it’s important that we update our security measures regularly. This involves staying informed through continuous threat information gathering and adjusting our policies accordingly.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Before we integrate third-party libraries into our projects, we must review them thoroughly for security vulnerabilities. Implementing tools can automate this process and ensure that we only use safe and up-to-date dependencies.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We must ensure that our automation tools and policies are secure and do not introduce vulnerabilities. Regular audits and updates of these tools are needed to maintain their effectiveness and security. </a:t>
            </a:r>
            <a:endParaRPr lang="en-US" b="0" i="0" dirty="0">
              <a:solidFill>
                <a:srgbClr val="000000"/>
              </a:solidFill>
              <a:effectLst/>
              <a:highlight>
                <a:srgbClr val="FFFFFF"/>
              </a:highlight>
              <a:latin typeface="Segoe UI" panose="020B0502040204020203" pitchFamily="34"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In conclusion, securing our software development lifecycle requires a comprehensive approach that integrates security into each stage of development by following the </a:t>
            </a:r>
            <a:r>
              <a:rPr lang="en-US" sz="1800" b="0" i="0" dirty="0" err="1">
                <a:solidFill>
                  <a:srgbClr val="000000"/>
                </a:solidFill>
                <a:effectLst/>
                <a:latin typeface="Times New Roman" panose="02020603050405020304" pitchFamily="18" charset="0"/>
              </a:rPr>
              <a:t>DevSecOps</a:t>
            </a:r>
            <a:r>
              <a:rPr lang="en-US" sz="1800" b="0" i="0" dirty="0">
                <a:solidFill>
                  <a:srgbClr val="000000"/>
                </a:solidFill>
                <a:effectLst/>
                <a:latin typeface="Times New Roman" panose="02020603050405020304" pitchFamily="18" charset="0"/>
              </a:rPr>
              <a:t> model. We must maintain a proactive stance toward emerging threats and continuously update our security measures to address new challenges. By adopting industry standards and best practices we can improve our security posture, reduce risks, and build software that is both secure and reliable. Moving forward, our focus should be on reinforcing our security policies, enhancing our use of automation, and ensuring that we align with these practices.</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000000"/>
                </a:solidFill>
                <a:effectLst/>
                <a:highlight>
                  <a:srgbClr val="FFFFFF"/>
                </a:highlight>
                <a:latin typeface="Times New Roman" panose="02020603050405020304" pitchFamily="18" charset="0"/>
              </a:rPr>
              <a:t>In this Threats Matrix, I’ve categorized various vulnerabilities based on their likelihood of occurrence and the priority they should be given in our development process. High-priority vulnerabilities, such as input validation issues and exception handling errors are more likely to occur and can have severe consequences if not addressed promptly. On the other hand, vulnerabilities like the use of constants or handling floating point comparisons, while important, pose a lower risk and can be addressed with less urgency. This matrix helps us prioritize our efforts, ensuring that we focus on the most critical issues first while still maintaining overall security.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Here we have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the ten core principles that guide our security policy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Each principle is aligned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with specific coding standards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to ensure that our development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practices are</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secure by design. For instance, the principle of validating input data is crucial for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preventing common attacks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like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SQL injection</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Heeding compiler warnings ensures that potential issues are flagged early while the principle of least privilege helps minimize the risk by limiting access rights for users and processes to the bare minimum necessary. By adhering to these principles, we create a strong foundation for secure software development</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rtl="0" fontAlgn="base"/>
            <a:r>
              <a:rPr lang="en-US" sz="1800" b="0" i="0" dirty="0">
                <a:solidFill>
                  <a:srgbClr val="000000"/>
                </a:solidFill>
                <a:effectLst/>
                <a:highlight>
                  <a:srgbClr val="FFFFFF"/>
                </a:highlight>
                <a:latin typeface="Times New Roman" panose="02020603050405020304" pitchFamily="18" charset="0"/>
              </a:rPr>
              <a:t>Our coding standards are designed to address common security vulnerabilities and ensure that our code is both secure and maintainable.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Data Type Consistency ensures that data types are used correctly to prevent errors like buffer overflows and type mismatches.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Use of Constants is encouraged instead of hard-coded values, which improves code readability and maintainability.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Input Validation verifies that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all input</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 data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is validated to prevent injection attacks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 and other security issues caused by untrusted input.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Avoid SQL Injection implements practices such as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parameterized queries to prevent</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 SQL injection vulnerabilities.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Free Up Memory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ensures that dynamically allocated memory is properly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 managed and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freed to prevent memory leaks which can</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 lead to program failure.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Remove Assertions requires the removal of debugging assertions from production code to avoid unnecessary exposure of internal logic.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Handle Exceptions implements proper exception handling to ensure that errors are managed safely and do not lead to crashes or undefined behavior.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Naming Conventions creates clear and consistent naming conventions for variables, functions, and classes to improve code clarity.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Separate Variable Declarations encourages declaring each variable on a separate line to improve code readability and reduce the risk of errors.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Times New Roman" panose="02020603050405020304" pitchFamily="18" charset="0"/>
              </a:rPr>
              <a:t>Handle Floating Point Comparisons ensures that floating-point numbers are compared using appropriate methods to avoid precision errors. </a:t>
            </a:r>
            <a:endParaRPr lang="en-US" b="0" i="0" dirty="0">
              <a:solidFill>
                <a:srgbClr val="000000"/>
              </a:solidFill>
              <a:effectLst/>
              <a:highlight>
                <a:srgbClr val="FFFFFF"/>
              </a:highlight>
              <a:latin typeface="Segoe UI" panose="020B0502040204020203" pitchFamily="34" charset="0"/>
            </a:endParaRP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The use of encryption is an important part of our security strategy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and we have established clear policies for encrypting data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at rest, in flight, and in use</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For data at rest, such as information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stored in</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databases or on hard drives, we use strong encryption algorithms to prevent unauthorized access. Data </a:t>
            </a:r>
            <a:r>
              <a:rPr lang="en-US" sz="1800" b="0" i="0">
                <a:solidFill>
                  <a:srgbClr val="000000"/>
                </a:solidFill>
                <a:effectLst/>
                <a:latin typeface="Times New Roman" panose="02020603050405020304" pitchFamily="18" charset="0"/>
              </a:rPr>
              <a:t>in flight, </a:t>
            </a:r>
            <a:r>
              <a:rPr lang="en-US" sz="1800" b="0" i="0" dirty="0">
                <a:solidFill>
                  <a:srgbClr val="000000"/>
                </a:solidFill>
                <a:effectLst/>
                <a:latin typeface="Times New Roman" panose="02020603050405020304" pitchFamily="18" charset="0"/>
              </a:rPr>
              <a:t>moving across networks, is protected by Transport Layer Security to ensure that it cannot be intercepted and read. Finally, data in use remains encrypted to protect it from exposure in memory or during processing. These encryption policies are essential for protecting sensitive information at every stage of its lifecycle.</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The Triple-A-Policies of Authentication, Authorization, and Accounting</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are an important part of our security policy</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Authentication verifies the identity of users, typically through credentials like usernames and passwords, or more secure methods like multi-factor authentication.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Authorization ensures that users can only access the resources</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they absolutely need following the principle of least privilege. Finally, accounting involves tracking user activities within the system, logging actions like logins, data access, and modifications. This logging is critical for auditing and helping us detect and respond to suspicious behavior.</a:t>
            </a:r>
            <a:r>
              <a:rPr lang="en-US" sz="1800" b="0" i="0" dirty="0">
                <a:solidFill>
                  <a:srgbClr val="000000"/>
                </a:solidFill>
                <a:effectLst/>
                <a:highlight>
                  <a:srgbClr val="FFFFFF"/>
                </a:highlight>
                <a:latin typeface="Times New Roman" panose="02020603050405020304" pitchFamily="18" charset="0"/>
              </a:rPr>
              <a:t>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dirty="0">
                <a:solidFill>
                  <a:srgbClr val="000000"/>
                </a:solidFill>
                <a:effectLst/>
                <a:latin typeface="Times New Roman" panose="02020603050405020304" pitchFamily="18" charset="0"/>
              </a:rPr>
              <a:t>Slide 8: Collection is Empty: This test verifies that a newly created collection is empty, ensuring no unintended data is present at initialization.</a:t>
            </a:r>
            <a:r>
              <a:rPr lang="en-US" sz="1800" b="0" i="0" dirty="0">
                <a:solidFill>
                  <a:srgbClr val="000000"/>
                </a:solidFill>
                <a:effectLst/>
                <a:highlight>
                  <a:srgbClr val="FFFFFF"/>
                </a:highlight>
                <a:latin typeface="Times New Roman" panose="02020603050405020304" pitchFamily="18" charset="0"/>
              </a:rPr>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000000"/>
                </a:solidFill>
                <a:effectLst/>
                <a:latin typeface="Times New Roman" panose="02020603050405020304" pitchFamily="18" charset="0"/>
              </a:rPr>
              <a:t>Slide 9: Adding to Empty Vector: Here, we test adding </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highlight>
                  <a:srgbClr val="FFFFFF"/>
                </a:highlight>
                <a:latin typeface="Times New Roman" panose="02020603050405020304" pitchFamily="18" charset="0"/>
              </a:rPr>
              <a:t>a single element to</a:t>
            </a:r>
            <a:r>
              <a:rPr lang="en-US" sz="1800" b="0" i="0" dirty="0">
                <a:solidFill>
                  <a:srgbClr val="000000"/>
                </a:solidFill>
                <a:effectLst/>
                <a:highlight>
                  <a:srgbClr val="FFFFFF"/>
                </a:highlight>
                <a:latin typeface="Aptos" panose="020B0004020202020204" pitchFamily="34" charset="0"/>
              </a:rPr>
              <a:t>​</a:t>
            </a:r>
            <a:r>
              <a:rPr lang="en-US" sz="1800" b="0" i="0" dirty="0">
                <a:solidFill>
                  <a:srgbClr val="000000"/>
                </a:solidFill>
                <a:effectLst/>
                <a:latin typeface="Times New Roman" panose="02020603050405020304" pitchFamily="18" charset="0"/>
              </a:rPr>
              <a:t> an empty vector, checking that the size updates correctly and that the element is added without errors.</a:t>
            </a:r>
            <a:endParaRPr lang="en-US" dirty="0"/>
          </a:p>
        </p:txBody>
      </p:sp>
    </p:spTree>
    <p:extLst>
      <p:ext uri="{BB962C8B-B14F-4D97-AF65-F5344CB8AC3E}">
        <p14:creationId xmlns:p14="http://schemas.microsoft.com/office/powerpoint/2010/main" val="376435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10.xml"/><Relationship Id="rId6" Type="http://schemas.openxmlformats.org/officeDocument/2006/relationships/image" Target="../media/image28.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20.m4a"/><Relationship Id="rId7" Type="http://schemas.openxmlformats.org/officeDocument/2006/relationships/image" Target="../media/image29.png"/><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4.xml"/><Relationship Id="rId7" Type="http://schemas.openxmlformats.org/officeDocument/2006/relationships/hyperlink" Target="https://www.microsoft.com/en-us/securityengineering/sdl"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owasp.org/www-project-top-ten/" TargetMode="External"/><Relationship Id="rId5" Type="http://schemas.openxmlformats.org/officeDocument/2006/relationships/hyperlink" Target="https://nvlpubs.nist.gov/nistpubs/CSWP/NIST.CSWP.04162018.pdf" TargetMode="External"/><Relationship Id="rId4" Type="http://schemas.openxmlformats.org/officeDocument/2006/relationships/hyperlink" Target="https://oversight.house.gov/wp-content/uploads/2018/12/Equifax-Report.pdf"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indent="0">
              <a:lnSpc>
                <a:spcPct val="70000"/>
              </a:lnSpc>
              <a:buSzPts val="1850"/>
            </a:pPr>
            <a:r>
              <a:rPr lang="en-US" sz="1850" dirty="0"/>
              <a:t>Developer: </a:t>
            </a:r>
            <a:r>
              <a:rPr lang="en-US" sz="1850" i="1" dirty="0"/>
              <a:t>Isaac Trudeau</a:t>
            </a:r>
            <a:endParaRPr dirty="0"/>
          </a:p>
          <a:p>
            <a:pPr marL="0" lvl="0" indent="0" algn="l" rtl="0">
              <a:lnSpc>
                <a:spcPct val="70000"/>
              </a:lnSpc>
              <a:spcBef>
                <a:spcPts val="1000"/>
              </a:spcBef>
              <a:spcAft>
                <a:spcPts val="0"/>
              </a:spcAft>
              <a:buClr>
                <a:schemeClr val="lt1"/>
              </a:buClr>
              <a:buSzPts val="1850"/>
              <a:buNone/>
            </a:pPr>
            <a:endParaRPr sz="1850" i="1"/>
          </a:p>
          <a:p>
            <a:pPr marL="0" lvl="0" indent="0" algn="l" rtl="0">
              <a:lnSpc>
                <a:spcPct val="70000"/>
              </a:lnSpc>
              <a:spcBef>
                <a:spcPts val="1000"/>
              </a:spcBef>
              <a:spcAft>
                <a:spcPts val="0"/>
              </a:spcAft>
              <a:buSzPts val="1850"/>
              <a:buNone/>
            </a:pPr>
            <a:endParaRPr lang="en-US"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41F7FA2C-B811-4381-49EB-81DFED882B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199"/>
    </mc:Choice>
    <mc:Fallback>
      <p:transition spd="slow" advTm="21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C7D6-8156-B4D7-3D28-74AC2A32E854}"/>
              </a:ext>
            </a:extLst>
          </p:cNvPr>
          <p:cNvSpPr>
            <a:spLocks noGrp="1"/>
          </p:cNvSpPr>
          <p:nvPr>
            <p:ph type="title"/>
          </p:nvPr>
        </p:nvSpPr>
        <p:spPr/>
        <p:txBody>
          <a:bodyPr/>
          <a:lstStyle/>
          <a:p>
            <a:r>
              <a:rPr lang="en-US" dirty="0"/>
              <a:t>Unit Testing</a:t>
            </a:r>
            <a:br>
              <a:rPr lang="en-US" dirty="0"/>
            </a:br>
            <a:r>
              <a:rPr lang="en-US" dirty="0"/>
              <a:t>Add Five Values</a:t>
            </a:r>
          </a:p>
        </p:txBody>
      </p:sp>
      <p:pic>
        <p:nvPicPr>
          <p:cNvPr id="4" name="Picture 3">
            <a:extLst>
              <a:ext uri="{FF2B5EF4-FFF2-40B4-BE49-F238E27FC236}">
                <a16:creationId xmlns:a16="http://schemas.microsoft.com/office/drawing/2014/main" id="{D86CBCE7-F869-3D06-0067-7AD0AF83B191}"/>
              </a:ext>
            </a:extLst>
          </p:cNvPr>
          <p:cNvPicPr>
            <a:picLocks noChangeAspect="1"/>
          </p:cNvPicPr>
          <p:nvPr/>
        </p:nvPicPr>
        <p:blipFill>
          <a:blip r:embed="rId5"/>
          <a:stretch>
            <a:fillRect/>
          </a:stretch>
        </p:blipFill>
        <p:spPr>
          <a:xfrm>
            <a:off x="2751843" y="5191066"/>
            <a:ext cx="6547203" cy="426979"/>
          </a:xfrm>
          <a:prstGeom prst="rect">
            <a:avLst/>
          </a:prstGeom>
        </p:spPr>
      </p:pic>
      <p:pic>
        <p:nvPicPr>
          <p:cNvPr id="5" name="Picture 4" descr="A black screen with white text&#10;&#10;Description automatically generated">
            <a:extLst>
              <a:ext uri="{FF2B5EF4-FFF2-40B4-BE49-F238E27FC236}">
                <a16:creationId xmlns:a16="http://schemas.microsoft.com/office/drawing/2014/main" id="{F94FA7F5-B6A8-0F44-5607-00AC903E3440}"/>
              </a:ext>
            </a:extLst>
          </p:cNvPr>
          <p:cNvPicPr>
            <a:picLocks noChangeAspect="1"/>
          </p:cNvPicPr>
          <p:nvPr/>
        </p:nvPicPr>
        <p:blipFill>
          <a:blip r:embed="rId6"/>
          <a:stretch>
            <a:fillRect/>
          </a:stretch>
        </p:blipFill>
        <p:spPr>
          <a:xfrm>
            <a:off x="2750138" y="2711627"/>
            <a:ext cx="6531798" cy="1368895"/>
          </a:xfrm>
          <a:prstGeom prst="rect">
            <a:avLst/>
          </a:prstGeom>
        </p:spPr>
      </p:pic>
      <p:pic>
        <p:nvPicPr>
          <p:cNvPr id="3" name="Audio 2">
            <a:hlinkClick r:id="" action="ppaction://media"/>
            <a:extLst>
              <a:ext uri="{FF2B5EF4-FFF2-40B4-BE49-F238E27FC236}">
                <a16:creationId xmlns:a16="http://schemas.microsoft.com/office/drawing/2014/main" id="{CF2BF5D2-4E8D-4AF5-7042-5502EA7E08D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6147432"/>
      </p:ext>
    </p:extLst>
  </p:cSld>
  <p:clrMapOvr>
    <a:masterClrMapping/>
  </p:clrMapOvr>
  <mc:AlternateContent xmlns:mc="http://schemas.openxmlformats.org/markup-compatibility/2006">
    <mc:Choice xmlns:p14="http://schemas.microsoft.com/office/powerpoint/2010/main" Requires="p14">
      <p:transition spd="slow" p14:dur="2000" advTm="13295"/>
    </mc:Choice>
    <mc:Fallback>
      <p:transition spd="slow" advTm="1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C0F2-8413-96E4-731A-D9E8AF2089D9}"/>
              </a:ext>
            </a:extLst>
          </p:cNvPr>
          <p:cNvSpPr>
            <a:spLocks noGrp="1"/>
          </p:cNvSpPr>
          <p:nvPr>
            <p:ph type="title"/>
          </p:nvPr>
        </p:nvSpPr>
        <p:spPr>
          <a:xfrm>
            <a:off x="2905007" y="510373"/>
            <a:ext cx="8610600" cy="1293028"/>
          </a:xfrm>
        </p:spPr>
        <p:txBody>
          <a:bodyPr>
            <a:normAutofit fontScale="90000"/>
          </a:bodyPr>
          <a:lstStyle/>
          <a:p>
            <a:r>
              <a:rPr lang="en-US" dirty="0"/>
              <a:t>Unit Testing</a:t>
            </a:r>
            <a:br>
              <a:rPr lang="en-US" dirty="0"/>
            </a:br>
            <a:r>
              <a:rPr lang="en-US" dirty="0"/>
              <a:t>Max Size Greater or Equal</a:t>
            </a:r>
            <a:br>
              <a:rPr lang="en-US" dirty="0"/>
            </a:br>
            <a:endParaRPr lang="en-US" dirty="0"/>
          </a:p>
        </p:txBody>
      </p:sp>
      <p:pic>
        <p:nvPicPr>
          <p:cNvPr id="4" name="Picture 3" descr="A screen shot of a computer code&#10;&#10;Description automatically generated">
            <a:extLst>
              <a:ext uri="{FF2B5EF4-FFF2-40B4-BE49-F238E27FC236}">
                <a16:creationId xmlns:a16="http://schemas.microsoft.com/office/drawing/2014/main" id="{03CE9F83-F0F1-B364-CD53-BE5556E4FB49}"/>
              </a:ext>
            </a:extLst>
          </p:cNvPr>
          <p:cNvPicPr>
            <a:picLocks noChangeAspect="1"/>
          </p:cNvPicPr>
          <p:nvPr/>
        </p:nvPicPr>
        <p:blipFill>
          <a:blip r:embed="rId5"/>
          <a:stretch>
            <a:fillRect/>
          </a:stretch>
        </p:blipFill>
        <p:spPr>
          <a:xfrm>
            <a:off x="2239080" y="1614488"/>
            <a:ext cx="6076950" cy="3629025"/>
          </a:xfrm>
          <a:prstGeom prst="rect">
            <a:avLst/>
          </a:prstGeom>
        </p:spPr>
      </p:pic>
      <p:pic>
        <p:nvPicPr>
          <p:cNvPr id="5" name="Picture 4">
            <a:extLst>
              <a:ext uri="{FF2B5EF4-FFF2-40B4-BE49-F238E27FC236}">
                <a16:creationId xmlns:a16="http://schemas.microsoft.com/office/drawing/2014/main" id="{166679C7-73FA-2AAE-4522-C4C1623C0566}"/>
              </a:ext>
            </a:extLst>
          </p:cNvPr>
          <p:cNvPicPr>
            <a:picLocks noChangeAspect="1"/>
          </p:cNvPicPr>
          <p:nvPr/>
        </p:nvPicPr>
        <p:blipFill>
          <a:blip r:embed="rId6"/>
          <a:stretch>
            <a:fillRect/>
          </a:stretch>
        </p:blipFill>
        <p:spPr>
          <a:xfrm>
            <a:off x="2159765" y="5595115"/>
            <a:ext cx="6244989" cy="521993"/>
          </a:xfrm>
          <a:prstGeom prst="rect">
            <a:avLst/>
          </a:prstGeom>
        </p:spPr>
      </p:pic>
      <p:pic>
        <p:nvPicPr>
          <p:cNvPr id="3" name="Audio 2">
            <a:hlinkClick r:id="" action="ppaction://media"/>
            <a:extLst>
              <a:ext uri="{FF2B5EF4-FFF2-40B4-BE49-F238E27FC236}">
                <a16:creationId xmlns:a16="http://schemas.microsoft.com/office/drawing/2014/main" id="{37409CD1-D7CD-9F68-A9B4-54FFC466644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3253841"/>
      </p:ext>
    </p:extLst>
  </p:cSld>
  <p:clrMapOvr>
    <a:masterClrMapping/>
  </p:clrMapOvr>
  <mc:AlternateContent xmlns:mc="http://schemas.openxmlformats.org/markup-compatibility/2006">
    <mc:Choice xmlns:p14="http://schemas.microsoft.com/office/powerpoint/2010/main" Requires="p14">
      <p:transition spd="slow" p14:dur="2000" advTm="11485"/>
    </mc:Choice>
    <mc:Fallback>
      <p:transition spd="slow" advTm="11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E9AC-58B8-EB10-5451-5AFED76374C9}"/>
              </a:ext>
            </a:extLst>
          </p:cNvPr>
          <p:cNvSpPr>
            <a:spLocks noGrp="1"/>
          </p:cNvSpPr>
          <p:nvPr>
            <p:ph type="title"/>
          </p:nvPr>
        </p:nvSpPr>
        <p:spPr>
          <a:xfrm>
            <a:off x="3290711" y="275188"/>
            <a:ext cx="8610600" cy="1293028"/>
          </a:xfrm>
        </p:spPr>
        <p:txBody>
          <a:bodyPr/>
          <a:lstStyle/>
          <a:p>
            <a:r>
              <a:rPr lang="en-US" dirty="0"/>
              <a:t>Unit Testing</a:t>
            </a:r>
            <a:br>
              <a:rPr lang="en-US" dirty="0"/>
            </a:br>
            <a:r>
              <a:rPr lang="en-US" dirty="0"/>
              <a:t>Capacity Greater or Equal</a:t>
            </a:r>
          </a:p>
        </p:txBody>
      </p:sp>
      <p:pic>
        <p:nvPicPr>
          <p:cNvPr id="4" name="Picture 3">
            <a:extLst>
              <a:ext uri="{FF2B5EF4-FFF2-40B4-BE49-F238E27FC236}">
                <a16:creationId xmlns:a16="http://schemas.microsoft.com/office/drawing/2014/main" id="{17553C17-F0C2-7BD0-B7AB-A4049BEACDBB}"/>
              </a:ext>
            </a:extLst>
          </p:cNvPr>
          <p:cNvPicPr>
            <a:picLocks noChangeAspect="1"/>
          </p:cNvPicPr>
          <p:nvPr/>
        </p:nvPicPr>
        <p:blipFill>
          <a:blip r:embed="rId5"/>
          <a:stretch>
            <a:fillRect/>
          </a:stretch>
        </p:blipFill>
        <p:spPr>
          <a:xfrm>
            <a:off x="2868907" y="5736343"/>
            <a:ext cx="5861520" cy="446499"/>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873A9379-7EE7-A0B2-E11E-328E0CC94A1C}"/>
              </a:ext>
            </a:extLst>
          </p:cNvPr>
          <p:cNvPicPr>
            <a:picLocks noChangeAspect="1"/>
          </p:cNvPicPr>
          <p:nvPr/>
        </p:nvPicPr>
        <p:blipFill>
          <a:blip r:embed="rId6"/>
          <a:stretch>
            <a:fillRect/>
          </a:stretch>
        </p:blipFill>
        <p:spPr>
          <a:xfrm>
            <a:off x="2899128" y="1883598"/>
            <a:ext cx="5829300" cy="3467100"/>
          </a:xfrm>
          <a:prstGeom prst="rect">
            <a:avLst/>
          </a:prstGeom>
        </p:spPr>
      </p:pic>
      <p:pic>
        <p:nvPicPr>
          <p:cNvPr id="3" name="Audio 2">
            <a:hlinkClick r:id="" action="ppaction://media"/>
            <a:extLst>
              <a:ext uri="{FF2B5EF4-FFF2-40B4-BE49-F238E27FC236}">
                <a16:creationId xmlns:a16="http://schemas.microsoft.com/office/drawing/2014/main" id="{C6C44774-323E-2E1A-7790-890B6E1453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2930823"/>
      </p:ext>
    </p:extLst>
  </p:cSld>
  <p:clrMapOvr>
    <a:masterClrMapping/>
  </p:clrMapOvr>
  <mc:AlternateContent xmlns:mc="http://schemas.openxmlformats.org/markup-compatibility/2006">
    <mc:Choice xmlns:p14="http://schemas.microsoft.com/office/powerpoint/2010/main" Requires="p14">
      <p:transition spd="slow" p14:dur="2000" advTm="13030"/>
    </mc:Choice>
    <mc:Fallback>
      <p:transition spd="slow" advTm="13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7882-0CE0-69B9-76DB-61B8BDD63601}"/>
              </a:ext>
            </a:extLst>
          </p:cNvPr>
          <p:cNvSpPr>
            <a:spLocks noGrp="1"/>
          </p:cNvSpPr>
          <p:nvPr>
            <p:ph type="title"/>
          </p:nvPr>
        </p:nvSpPr>
        <p:spPr/>
        <p:txBody>
          <a:bodyPr/>
          <a:lstStyle/>
          <a:p>
            <a:r>
              <a:rPr lang="en-US" dirty="0"/>
              <a:t>Unit Testing </a:t>
            </a:r>
            <a:br>
              <a:rPr lang="en-US" dirty="0"/>
            </a:br>
            <a:r>
              <a:rPr lang="en-US" dirty="0"/>
              <a:t>Resizing Increases</a:t>
            </a:r>
          </a:p>
        </p:txBody>
      </p:sp>
      <p:pic>
        <p:nvPicPr>
          <p:cNvPr id="4" name="Picture 3" descr="A screen shot of a computer code&#10;&#10;Description automatically generated">
            <a:extLst>
              <a:ext uri="{FF2B5EF4-FFF2-40B4-BE49-F238E27FC236}">
                <a16:creationId xmlns:a16="http://schemas.microsoft.com/office/drawing/2014/main" id="{55606C6A-1977-FD8F-6FC7-5181785EAD2F}"/>
              </a:ext>
            </a:extLst>
          </p:cNvPr>
          <p:cNvPicPr>
            <a:picLocks noChangeAspect="1"/>
          </p:cNvPicPr>
          <p:nvPr/>
        </p:nvPicPr>
        <p:blipFill>
          <a:blip r:embed="rId5"/>
          <a:stretch>
            <a:fillRect/>
          </a:stretch>
        </p:blipFill>
        <p:spPr>
          <a:xfrm>
            <a:off x="2663591" y="2772951"/>
            <a:ext cx="5406671" cy="1396764"/>
          </a:xfrm>
          <a:prstGeom prst="rect">
            <a:avLst/>
          </a:prstGeom>
        </p:spPr>
      </p:pic>
      <p:pic>
        <p:nvPicPr>
          <p:cNvPr id="5" name="Picture 4">
            <a:extLst>
              <a:ext uri="{FF2B5EF4-FFF2-40B4-BE49-F238E27FC236}">
                <a16:creationId xmlns:a16="http://schemas.microsoft.com/office/drawing/2014/main" id="{E35471F4-17F3-D18F-2031-4B4B6A33AE9D}"/>
              </a:ext>
            </a:extLst>
          </p:cNvPr>
          <p:cNvPicPr>
            <a:picLocks noChangeAspect="1"/>
          </p:cNvPicPr>
          <p:nvPr/>
        </p:nvPicPr>
        <p:blipFill>
          <a:blip r:embed="rId6"/>
          <a:stretch>
            <a:fillRect/>
          </a:stretch>
        </p:blipFill>
        <p:spPr>
          <a:xfrm>
            <a:off x="2664178" y="5030788"/>
            <a:ext cx="5405496" cy="446499"/>
          </a:xfrm>
          <a:prstGeom prst="rect">
            <a:avLst/>
          </a:prstGeom>
        </p:spPr>
      </p:pic>
      <p:pic>
        <p:nvPicPr>
          <p:cNvPr id="3" name="Audio 2">
            <a:hlinkClick r:id="" action="ppaction://media"/>
            <a:extLst>
              <a:ext uri="{FF2B5EF4-FFF2-40B4-BE49-F238E27FC236}">
                <a16:creationId xmlns:a16="http://schemas.microsoft.com/office/drawing/2014/main" id="{43FEAC4C-2122-2929-637F-8D27E59F92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429722"/>
      </p:ext>
    </p:extLst>
  </p:cSld>
  <p:clrMapOvr>
    <a:masterClrMapping/>
  </p:clrMapOvr>
  <mc:AlternateContent xmlns:mc="http://schemas.openxmlformats.org/markup-compatibility/2006">
    <mc:Choice xmlns:p14="http://schemas.microsoft.com/office/powerpoint/2010/main" Requires="p14">
      <p:transition spd="slow" p14:dur="2000" advTm="11220"/>
    </mc:Choice>
    <mc:Fallback>
      <p:transition spd="slow" advTm="11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E204-0815-B160-95B5-C5331C2B9CB9}"/>
              </a:ext>
            </a:extLst>
          </p:cNvPr>
          <p:cNvSpPr>
            <a:spLocks noGrp="1"/>
          </p:cNvSpPr>
          <p:nvPr>
            <p:ph type="title"/>
          </p:nvPr>
        </p:nvSpPr>
        <p:spPr/>
        <p:txBody>
          <a:bodyPr/>
          <a:lstStyle/>
          <a:p>
            <a:r>
              <a:rPr lang="en-US" dirty="0"/>
              <a:t>Unit Testing</a:t>
            </a:r>
            <a:br>
              <a:rPr lang="en-US" dirty="0"/>
            </a:br>
            <a:r>
              <a:rPr lang="en-US" dirty="0"/>
              <a:t>Resizing Decreases</a:t>
            </a:r>
          </a:p>
        </p:txBody>
      </p:sp>
      <p:pic>
        <p:nvPicPr>
          <p:cNvPr id="4" name="Picture 3">
            <a:extLst>
              <a:ext uri="{FF2B5EF4-FFF2-40B4-BE49-F238E27FC236}">
                <a16:creationId xmlns:a16="http://schemas.microsoft.com/office/drawing/2014/main" id="{6FB006AE-A64B-6161-680A-B1C4FAAA9093}"/>
              </a:ext>
            </a:extLst>
          </p:cNvPr>
          <p:cNvPicPr>
            <a:picLocks noChangeAspect="1"/>
          </p:cNvPicPr>
          <p:nvPr/>
        </p:nvPicPr>
        <p:blipFill>
          <a:blip r:embed="rId5"/>
          <a:stretch>
            <a:fillRect/>
          </a:stretch>
        </p:blipFill>
        <p:spPr>
          <a:xfrm>
            <a:off x="3401542" y="5233105"/>
            <a:ext cx="5078472" cy="399345"/>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ECFFC98B-B91B-9402-427D-E9C8D56763CC}"/>
              </a:ext>
            </a:extLst>
          </p:cNvPr>
          <p:cNvPicPr>
            <a:picLocks noChangeAspect="1"/>
          </p:cNvPicPr>
          <p:nvPr/>
        </p:nvPicPr>
        <p:blipFill>
          <a:blip r:embed="rId6"/>
          <a:stretch>
            <a:fillRect/>
          </a:stretch>
        </p:blipFill>
        <p:spPr>
          <a:xfrm>
            <a:off x="3404306" y="2724150"/>
            <a:ext cx="5072944" cy="1503774"/>
          </a:xfrm>
          <a:prstGeom prst="rect">
            <a:avLst/>
          </a:prstGeom>
        </p:spPr>
      </p:pic>
      <p:pic>
        <p:nvPicPr>
          <p:cNvPr id="3" name="Audio 2">
            <a:hlinkClick r:id="" action="ppaction://media"/>
            <a:extLst>
              <a:ext uri="{FF2B5EF4-FFF2-40B4-BE49-F238E27FC236}">
                <a16:creationId xmlns:a16="http://schemas.microsoft.com/office/drawing/2014/main" id="{4A933380-59C5-E511-D5C8-B1431C8CBB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04780"/>
      </p:ext>
    </p:extLst>
  </p:cSld>
  <p:clrMapOvr>
    <a:masterClrMapping/>
  </p:clrMapOvr>
  <mc:AlternateContent xmlns:mc="http://schemas.openxmlformats.org/markup-compatibility/2006">
    <mc:Choice xmlns:p14="http://schemas.microsoft.com/office/powerpoint/2010/main" Requires="p14">
      <p:transition spd="slow" p14:dur="2000" advTm="10626"/>
    </mc:Choice>
    <mc:Fallback>
      <p:transition spd="slow" advTm="10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F68A-14B4-C967-5647-430043499FCC}"/>
              </a:ext>
            </a:extLst>
          </p:cNvPr>
          <p:cNvSpPr>
            <a:spLocks noGrp="1"/>
          </p:cNvSpPr>
          <p:nvPr>
            <p:ph type="title"/>
          </p:nvPr>
        </p:nvSpPr>
        <p:spPr/>
        <p:txBody>
          <a:bodyPr/>
          <a:lstStyle/>
          <a:p>
            <a:r>
              <a:rPr lang="en-US" dirty="0"/>
              <a:t>Unit Testing</a:t>
            </a:r>
            <a:br>
              <a:rPr lang="en-US" dirty="0"/>
            </a:br>
            <a:r>
              <a:rPr lang="en-US" dirty="0"/>
              <a:t>Resizing to zero</a:t>
            </a:r>
          </a:p>
        </p:txBody>
      </p:sp>
      <p:pic>
        <p:nvPicPr>
          <p:cNvPr id="4" name="Picture 3" descr="A screen shot of a computer code&#10;&#10;Description automatically generated">
            <a:extLst>
              <a:ext uri="{FF2B5EF4-FFF2-40B4-BE49-F238E27FC236}">
                <a16:creationId xmlns:a16="http://schemas.microsoft.com/office/drawing/2014/main" id="{625CBE79-9948-53EE-5304-3CD9E3E86DE7}"/>
              </a:ext>
            </a:extLst>
          </p:cNvPr>
          <p:cNvPicPr>
            <a:picLocks noChangeAspect="1"/>
          </p:cNvPicPr>
          <p:nvPr/>
        </p:nvPicPr>
        <p:blipFill>
          <a:blip r:embed="rId5"/>
          <a:stretch>
            <a:fillRect/>
          </a:stretch>
        </p:blipFill>
        <p:spPr>
          <a:xfrm>
            <a:off x="3548063" y="2457450"/>
            <a:ext cx="5095875" cy="1943100"/>
          </a:xfrm>
          <a:prstGeom prst="rect">
            <a:avLst/>
          </a:prstGeom>
        </p:spPr>
      </p:pic>
      <p:pic>
        <p:nvPicPr>
          <p:cNvPr id="5" name="Picture 4">
            <a:extLst>
              <a:ext uri="{FF2B5EF4-FFF2-40B4-BE49-F238E27FC236}">
                <a16:creationId xmlns:a16="http://schemas.microsoft.com/office/drawing/2014/main" id="{10E130B9-3F2D-A563-1D83-AAABC33389B9}"/>
              </a:ext>
            </a:extLst>
          </p:cNvPr>
          <p:cNvPicPr>
            <a:picLocks noChangeAspect="1"/>
          </p:cNvPicPr>
          <p:nvPr/>
        </p:nvPicPr>
        <p:blipFill>
          <a:blip r:embed="rId6"/>
          <a:stretch>
            <a:fillRect/>
          </a:stretch>
        </p:blipFill>
        <p:spPr>
          <a:xfrm>
            <a:off x="3492148" y="5270853"/>
            <a:ext cx="5207705" cy="399109"/>
          </a:xfrm>
          <a:prstGeom prst="rect">
            <a:avLst/>
          </a:prstGeom>
        </p:spPr>
      </p:pic>
      <p:pic>
        <p:nvPicPr>
          <p:cNvPr id="10" name="Audio 9">
            <a:hlinkClick r:id="" action="ppaction://media"/>
            <a:extLst>
              <a:ext uri="{FF2B5EF4-FFF2-40B4-BE49-F238E27FC236}">
                <a16:creationId xmlns:a16="http://schemas.microsoft.com/office/drawing/2014/main" id="{767ACC23-4F07-18D1-DF96-4763D7E263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9860378"/>
      </p:ext>
    </p:extLst>
  </p:cSld>
  <p:clrMapOvr>
    <a:masterClrMapping/>
  </p:clrMapOvr>
  <mc:AlternateContent xmlns:mc="http://schemas.openxmlformats.org/markup-compatibility/2006">
    <mc:Choice xmlns:p14="http://schemas.microsoft.com/office/powerpoint/2010/main" Requires="p14">
      <p:transition spd="slow" p14:dur="2000" advTm="11656"/>
    </mc:Choice>
    <mc:Fallback>
      <p:transition spd="slow" advTm="1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17B3-008E-B19C-C669-918873B69539}"/>
              </a:ext>
            </a:extLst>
          </p:cNvPr>
          <p:cNvSpPr>
            <a:spLocks noGrp="1"/>
          </p:cNvSpPr>
          <p:nvPr>
            <p:ph type="title"/>
          </p:nvPr>
        </p:nvSpPr>
        <p:spPr/>
        <p:txBody>
          <a:bodyPr/>
          <a:lstStyle/>
          <a:p>
            <a:r>
              <a:rPr lang="en-US" dirty="0"/>
              <a:t>Unit Testing</a:t>
            </a:r>
            <a:br>
              <a:rPr lang="en-US" dirty="0"/>
            </a:br>
            <a:r>
              <a:rPr lang="en-US" dirty="0"/>
              <a:t>Clear Erase</a:t>
            </a:r>
          </a:p>
        </p:txBody>
      </p:sp>
      <p:pic>
        <p:nvPicPr>
          <p:cNvPr id="4" name="Picture 3">
            <a:extLst>
              <a:ext uri="{FF2B5EF4-FFF2-40B4-BE49-F238E27FC236}">
                <a16:creationId xmlns:a16="http://schemas.microsoft.com/office/drawing/2014/main" id="{EF9D0DF4-194F-A6AB-E711-2CEFBCBC0C73}"/>
              </a:ext>
            </a:extLst>
          </p:cNvPr>
          <p:cNvPicPr>
            <a:picLocks noChangeAspect="1"/>
          </p:cNvPicPr>
          <p:nvPr/>
        </p:nvPicPr>
        <p:blipFill>
          <a:blip r:embed="rId5"/>
          <a:stretch>
            <a:fillRect/>
          </a:stretch>
        </p:blipFill>
        <p:spPr>
          <a:xfrm>
            <a:off x="3479154" y="5449359"/>
            <a:ext cx="5233693" cy="465431"/>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00CA2822-A431-26E1-1304-4974332EFBA9}"/>
              </a:ext>
            </a:extLst>
          </p:cNvPr>
          <p:cNvPicPr>
            <a:picLocks noChangeAspect="1"/>
          </p:cNvPicPr>
          <p:nvPr/>
        </p:nvPicPr>
        <p:blipFill>
          <a:blip r:embed="rId6"/>
          <a:stretch>
            <a:fillRect/>
          </a:stretch>
        </p:blipFill>
        <p:spPr>
          <a:xfrm>
            <a:off x="3597334" y="2330275"/>
            <a:ext cx="4987925" cy="2075156"/>
          </a:xfrm>
          <a:prstGeom prst="rect">
            <a:avLst/>
          </a:prstGeom>
        </p:spPr>
      </p:pic>
      <p:pic>
        <p:nvPicPr>
          <p:cNvPr id="3" name="Audio 2">
            <a:hlinkClick r:id="" action="ppaction://media"/>
            <a:extLst>
              <a:ext uri="{FF2B5EF4-FFF2-40B4-BE49-F238E27FC236}">
                <a16:creationId xmlns:a16="http://schemas.microsoft.com/office/drawing/2014/main" id="{9FAE4450-1930-3B9E-35C1-C9D41DACE4E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2950428"/>
      </p:ext>
    </p:extLst>
  </p:cSld>
  <p:clrMapOvr>
    <a:masterClrMapping/>
  </p:clrMapOvr>
  <mc:AlternateContent xmlns:mc="http://schemas.openxmlformats.org/markup-compatibility/2006">
    <mc:Choice xmlns:p14="http://schemas.microsoft.com/office/powerpoint/2010/main" Requires="p14">
      <p:transition spd="slow" p14:dur="2000" advTm="12841"/>
    </mc:Choice>
    <mc:Fallback>
      <p:transition spd="slow" advTm="1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6E76-4BC2-E1FD-5C64-60A02599675E}"/>
              </a:ext>
            </a:extLst>
          </p:cNvPr>
          <p:cNvSpPr>
            <a:spLocks noGrp="1"/>
          </p:cNvSpPr>
          <p:nvPr>
            <p:ph type="title"/>
          </p:nvPr>
        </p:nvSpPr>
        <p:spPr/>
        <p:txBody>
          <a:bodyPr/>
          <a:lstStyle/>
          <a:p>
            <a:r>
              <a:rPr lang="en-US" dirty="0"/>
              <a:t>Unit Testing</a:t>
            </a:r>
            <a:br>
              <a:rPr lang="en-US" dirty="0"/>
            </a:br>
            <a:r>
              <a:rPr lang="en-US" dirty="0"/>
              <a:t>Erase Begin End</a:t>
            </a:r>
          </a:p>
        </p:txBody>
      </p:sp>
      <p:pic>
        <p:nvPicPr>
          <p:cNvPr id="4" name="Picture 3" descr="A computer screen shot of a code&#10;&#10;Description automatically generated">
            <a:extLst>
              <a:ext uri="{FF2B5EF4-FFF2-40B4-BE49-F238E27FC236}">
                <a16:creationId xmlns:a16="http://schemas.microsoft.com/office/drawing/2014/main" id="{DBFD962D-73F4-8102-7727-A2A84551C350}"/>
              </a:ext>
            </a:extLst>
          </p:cNvPr>
          <p:cNvPicPr>
            <a:picLocks noChangeAspect="1"/>
          </p:cNvPicPr>
          <p:nvPr/>
        </p:nvPicPr>
        <p:blipFill>
          <a:blip r:embed="rId5"/>
          <a:stretch>
            <a:fillRect/>
          </a:stretch>
        </p:blipFill>
        <p:spPr>
          <a:xfrm>
            <a:off x="3090863" y="2509837"/>
            <a:ext cx="6010275" cy="1838325"/>
          </a:xfrm>
          <a:prstGeom prst="rect">
            <a:avLst/>
          </a:prstGeom>
        </p:spPr>
      </p:pic>
      <p:pic>
        <p:nvPicPr>
          <p:cNvPr id="5" name="Picture 4">
            <a:extLst>
              <a:ext uri="{FF2B5EF4-FFF2-40B4-BE49-F238E27FC236}">
                <a16:creationId xmlns:a16="http://schemas.microsoft.com/office/drawing/2014/main" id="{25A48904-02D1-A3A3-6496-7211FDD431F2}"/>
              </a:ext>
            </a:extLst>
          </p:cNvPr>
          <p:cNvPicPr>
            <a:picLocks noChangeAspect="1"/>
          </p:cNvPicPr>
          <p:nvPr/>
        </p:nvPicPr>
        <p:blipFill>
          <a:blip r:embed="rId6"/>
          <a:stretch>
            <a:fillRect/>
          </a:stretch>
        </p:blipFill>
        <p:spPr>
          <a:xfrm>
            <a:off x="2973093" y="5308365"/>
            <a:ext cx="6358702" cy="484011"/>
          </a:xfrm>
          <a:prstGeom prst="rect">
            <a:avLst/>
          </a:prstGeom>
        </p:spPr>
      </p:pic>
      <p:pic>
        <p:nvPicPr>
          <p:cNvPr id="3" name="Audio 2">
            <a:hlinkClick r:id="" action="ppaction://media"/>
            <a:extLst>
              <a:ext uri="{FF2B5EF4-FFF2-40B4-BE49-F238E27FC236}">
                <a16:creationId xmlns:a16="http://schemas.microsoft.com/office/drawing/2014/main" id="{15D4A532-E458-FF21-F8B3-DE1CF34C6CF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8120830"/>
      </p:ext>
    </p:extLst>
  </p:cSld>
  <p:clrMapOvr>
    <a:masterClrMapping/>
  </p:clrMapOvr>
  <mc:AlternateContent xmlns:mc="http://schemas.openxmlformats.org/markup-compatibility/2006">
    <mc:Choice xmlns:p14="http://schemas.microsoft.com/office/powerpoint/2010/main" Requires="p14">
      <p:transition spd="slow" p14:dur="2000" advTm="11628"/>
    </mc:Choice>
    <mc:Fallback>
      <p:transition spd="slow" advTm="1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50B2-0A10-FEF7-1C32-17F16177862D}"/>
              </a:ext>
            </a:extLst>
          </p:cNvPr>
          <p:cNvSpPr>
            <a:spLocks noGrp="1"/>
          </p:cNvSpPr>
          <p:nvPr>
            <p:ph type="title"/>
          </p:nvPr>
        </p:nvSpPr>
        <p:spPr/>
        <p:txBody>
          <a:bodyPr>
            <a:normAutofit fontScale="90000"/>
          </a:bodyPr>
          <a:lstStyle/>
          <a:p>
            <a:r>
              <a:rPr lang="en-US" dirty="0"/>
              <a:t>Unit Testing</a:t>
            </a:r>
            <a:br>
              <a:rPr lang="en-US" dirty="0"/>
            </a:br>
            <a:r>
              <a:rPr lang="en-US" dirty="0"/>
              <a:t>Reserve Increases Capacity Not Size</a:t>
            </a:r>
          </a:p>
        </p:txBody>
      </p:sp>
      <p:pic>
        <p:nvPicPr>
          <p:cNvPr id="5" name="Picture 4" descr="A screen shot of a computer code&#10;&#10;Description automatically generated">
            <a:extLst>
              <a:ext uri="{FF2B5EF4-FFF2-40B4-BE49-F238E27FC236}">
                <a16:creationId xmlns:a16="http://schemas.microsoft.com/office/drawing/2014/main" id="{74DC0E00-E68A-C1FB-375C-F2A4A59F7821}"/>
              </a:ext>
            </a:extLst>
          </p:cNvPr>
          <p:cNvPicPr>
            <a:picLocks noChangeAspect="1"/>
          </p:cNvPicPr>
          <p:nvPr/>
        </p:nvPicPr>
        <p:blipFill>
          <a:blip r:embed="rId5"/>
          <a:stretch>
            <a:fillRect/>
          </a:stretch>
        </p:blipFill>
        <p:spPr>
          <a:xfrm>
            <a:off x="2669469" y="2622373"/>
            <a:ext cx="6457950" cy="1895475"/>
          </a:xfrm>
          <a:prstGeom prst="rect">
            <a:avLst/>
          </a:prstGeom>
        </p:spPr>
      </p:pic>
      <p:pic>
        <p:nvPicPr>
          <p:cNvPr id="6" name="Picture 5">
            <a:extLst>
              <a:ext uri="{FF2B5EF4-FFF2-40B4-BE49-F238E27FC236}">
                <a16:creationId xmlns:a16="http://schemas.microsoft.com/office/drawing/2014/main" id="{30658E2D-5E8B-2828-3A35-7A9E33EA3527}"/>
              </a:ext>
            </a:extLst>
          </p:cNvPr>
          <p:cNvPicPr>
            <a:picLocks noChangeAspect="1"/>
          </p:cNvPicPr>
          <p:nvPr/>
        </p:nvPicPr>
        <p:blipFill>
          <a:blip r:embed="rId6"/>
          <a:stretch>
            <a:fillRect/>
          </a:stretch>
        </p:blipFill>
        <p:spPr>
          <a:xfrm>
            <a:off x="2666060" y="5656322"/>
            <a:ext cx="6445954" cy="427801"/>
          </a:xfrm>
          <a:prstGeom prst="rect">
            <a:avLst/>
          </a:prstGeom>
        </p:spPr>
      </p:pic>
      <p:pic>
        <p:nvPicPr>
          <p:cNvPr id="4" name="Audio 3">
            <a:hlinkClick r:id="" action="ppaction://media"/>
            <a:extLst>
              <a:ext uri="{FF2B5EF4-FFF2-40B4-BE49-F238E27FC236}">
                <a16:creationId xmlns:a16="http://schemas.microsoft.com/office/drawing/2014/main" id="{9D0A024A-0CB6-EDD4-E136-5F89025242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6720583"/>
      </p:ext>
    </p:extLst>
  </p:cSld>
  <p:clrMapOvr>
    <a:masterClrMapping/>
  </p:clrMapOvr>
  <mc:AlternateContent xmlns:mc="http://schemas.openxmlformats.org/markup-compatibility/2006">
    <mc:Choice xmlns:p14="http://schemas.microsoft.com/office/powerpoint/2010/main" Requires="p14">
      <p:transition spd="slow" p14:dur="2000" advTm="15411"/>
    </mc:Choice>
    <mc:Fallback>
      <p:transition spd="slow" advTm="15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9550B1B-B1CC-8A71-C22E-C91191D9AF5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996"/>
    </mc:Choice>
    <mc:Fallback>
      <p:transition spd="slow" advTm="49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121378" y="26578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431800" y="1630116"/>
            <a:ext cx="10839214" cy="4296939"/>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dirty="0"/>
              <a:t>Various levels of security for network, application, and data by following coding and encryption standards.</a:t>
            </a:r>
          </a:p>
          <a:p>
            <a:pPr marL="685800" indent="0">
              <a:spcBef>
                <a:spcPts val="0"/>
              </a:spcBef>
              <a:buNone/>
            </a:pPr>
            <a:endParaRPr lang="en-US" dirty="0"/>
          </a:p>
          <a:p>
            <a:pPr marL="1028700">
              <a:spcBef>
                <a:spcPts val="0"/>
              </a:spcBef>
            </a:pPr>
            <a:r>
              <a:rPr lang="en-US"/>
              <a:t>Mitigating vulnerabilities</a:t>
            </a:r>
          </a:p>
          <a:p>
            <a:pPr marL="1028700">
              <a:spcBef>
                <a:spcPts val="0"/>
              </a:spcBef>
            </a:pPr>
            <a:endParaRPr lang="en-US" dirty="0"/>
          </a:p>
          <a:p>
            <a:pPr marL="1028700">
              <a:spcBef>
                <a:spcPts val="0"/>
              </a:spcBef>
            </a:pPr>
            <a:r>
              <a:rPr lang="en-US"/>
              <a:t>Best practices</a:t>
            </a:r>
            <a:endParaRPr lang="en-US" dirty="0"/>
          </a:p>
          <a:p>
            <a:pPr marL="1028700">
              <a:spcBef>
                <a:spcPts val="0"/>
              </a:spcBef>
            </a:pPr>
            <a:endParaRPr lang="en-US" dirty="0"/>
          </a:p>
          <a:p>
            <a:pPr marL="1028700">
              <a:spcBef>
                <a:spcPts val="0"/>
              </a:spcBef>
            </a:pPr>
            <a:r>
              <a:rPr lang="en-US"/>
              <a:t>LAYERS</a:t>
            </a:r>
            <a:endParaRPr lang="en-US" dirty="0"/>
          </a:p>
          <a:p>
            <a:pPr marL="0" indent="0">
              <a:buSzPts val="2200"/>
              <a:buNone/>
            </a:pPr>
            <a:endParaRPr lang="en-US"/>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164421" y="2585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7E1308D-7A22-00B3-87CA-AC0C2BD1388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08"/>
    </mc:Choice>
    <mc:Fallback>
      <p:transition spd="slow" advTm="4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5822244" y="1902929"/>
            <a:ext cx="5937956" cy="3939459"/>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lang="en-US" dirty="0" err="1"/>
              <a:t>Cpp</a:t>
            </a:r>
            <a:r>
              <a:rPr lang="en-US" dirty="0"/>
              <a:t> Check – Static Analysis security tool</a:t>
            </a:r>
            <a:endParaRPr lang="en-US" dirty="0" err="1"/>
          </a:p>
          <a:p>
            <a:pPr marL="685800" lvl="1" indent="-228600">
              <a:spcBef>
                <a:spcPts val="0"/>
              </a:spcBef>
              <a:buSzPts val="2000"/>
            </a:pPr>
            <a:endParaRPr lang="en-US" dirty="0"/>
          </a:p>
          <a:p>
            <a:pPr marL="685800" lvl="1" indent="-228600">
              <a:spcBef>
                <a:spcPts val="0"/>
              </a:spcBef>
              <a:buSzPts val="2000"/>
            </a:pPr>
            <a:r>
              <a:rPr lang="en-US" dirty="0"/>
              <a:t>SonarQube - Static Analysis security tool</a:t>
            </a:r>
          </a:p>
          <a:p>
            <a:pPr marL="685800" lvl="1" indent="-228600">
              <a:spcBef>
                <a:spcPts val="0"/>
              </a:spcBef>
              <a:buSzPts val="2000"/>
            </a:pPr>
            <a:endParaRPr lang="en-US" dirty="0"/>
          </a:p>
          <a:p>
            <a:pPr marL="685800" lvl="1" indent="-228600">
              <a:spcBef>
                <a:spcPts val="0"/>
              </a:spcBef>
              <a:buSzPts val="2000"/>
            </a:pPr>
            <a:r>
              <a:rPr lang="en-US" dirty="0"/>
              <a:t>OWASP Zap – Web based application security tool</a:t>
            </a:r>
          </a:p>
          <a:p>
            <a:pPr marL="685800" lvl="1" indent="-228600">
              <a:spcBef>
                <a:spcPts val="0"/>
              </a:spcBef>
              <a:buSzPts val="2000"/>
            </a:pPr>
            <a:endParaRPr lang="en-US" dirty="0"/>
          </a:p>
          <a:p>
            <a:pPr marL="685800" lvl="1" indent="-228600">
              <a:spcBef>
                <a:spcPts val="0"/>
              </a:spcBef>
              <a:buSzPts val="2000"/>
            </a:pPr>
            <a:r>
              <a:rPr lang="en-US" dirty="0" err="1"/>
              <a:t>Valgrind</a:t>
            </a:r>
            <a:r>
              <a:rPr lang="en-US" dirty="0"/>
              <a:t> – Memory management security tool</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10;&#10;Description automatically generated">
            <a:extLst>
              <a:ext uri="{FF2B5EF4-FFF2-40B4-BE49-F238E27FC236}">
                <a16:creationId xmlns:a16="http://schemas.microsoft.com/office/drawing/2014/main" id="{EFEB5739-C0D4-7210-DD96-52FB3416FD1C}"/>
              </a:ext>
            </a:extLst>
          </p:cNvPr>
          <p:cNvPicPr>
            <a:picLocks noChangeAspect="1"/>
          </p:cNvPicPr>
          <p:nvPr/>
        </p:nvPicPr>
        <p:blipFill>
          <a:blip r:embed="rId7"/>
          <a:stretch>
            <a:fillRect/>
          </a:stretch>
        </p:blipFill>
        <p:spPr>
          <a:xfrm>
            <a:off x="169157" y="2136070"/>
            <a:ext cx="2098205" cy="282104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9694D537-E31C-1696-32E7-4033FBAC2954}"/>
              </a:ext>
            </a:extLst>
          </p:cNvPr>
          <p:cNvPicPr>
            <a:picLocks noChangeAspect="1"/>
          </p:cNvPicPr>
          <p:nvPr/>
        </p:nvPicPr>
        <p:blipFill>
          <a:blip r:embed="rId8"/>
          <a:stretch>
            <a:fillRect/>
          </a:stretch>
        </p:blipFill>
        <p:spPr>
          <a:xfrm>
            <a:off x="2370607" y="2065042"/>
            <a:ext cx="2878785" cy="630063"/>
          </a:xfrm>
          <a:prstGeom prst="rect">
            <a:avLst/>
          </a:prstGeom>
        </p:spPr>
      </p:pic>
      <p:sp>
        <p:nvSpPr>
          <p:cNvPr id="4" name="TextBox 3">
            <a:extLst>
              <a:ext uri="{FF2B5EF4-FFF2-40B4-BE49-F238E27FC236}">
                <a16:creationId xmlns:a16="http://schemas.microsoft.com/office/drawing/2014/main" id="{D4E69917-3288-0F09-78D3-163752FD59C9}"/>
              </a:ext>
            </a:extLst>
          </p:cNvPr>
          <p:cNvSpPr txBox="1"/>
          <p:nvPr/>
        </p:nvSpPr>
        <p:spPr>
          <a:xfrm>
            <a:off x="2270680" y="1749837"/>
            <a:ext cx="29777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Visual Studio Error reporting </a:t>
            </a:r>
            <a:endParaRPr lang="en-US" dirty="0"/>
          </a:p>
        </p:txBody>
      </p:sp>
      <p:sp>
        <p:nvSpPr>
          <p:cNvPr id="5" name="TextBox 4">
            <a:extLst>
              <a:ext uri="{FF2B5EF4-FFF2-40B4-BE49-F238E27FC236}">
                <a16:creationId xmlns:a16="http://schemas.microsoft.com/office/drawing/2014/main" id="{458C6F5F-CD5D-A955-8464-5A510CD45B08}"/>
              </a:ext>
            </a:extLst>
          </p:cNvPr>
          <p:cNvSpPr txBox="1"/>
          <p:nvPr/>
        </p:nvSpPr>
        <p:spPr>
          <a:xfrm>
            <a:off x="68561" y="1752299"/>
            <a:ext cx="23046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chemeClr val="bg1"/>
                </a:solidFill>
              </a:rPr>
              <a:t>Cpp</a:t>
            </a:r>
            <a:r>
              <a:rPr lang="en-US" dirty="0">
                <a:solidFill>
                  <a:schemeClr val="bg1"/>
                </a:solidFill>
              </a:rPr>
              <a:t> Check Error reporting</a:t>
            </a:r>
          </a:p>
        </p:txBody>
      </p:sp>
      <p:sp>
        <p:nvSpPr>
          <p:cNvPr id="6" name="TextBox 5">
            <a:extLst>
              <a:ext uri="{FF2B5EF4-FFF2-40B4-BE49-F238E27FC236}">
                <a16:creationId xmlns:a16="http://schemas.microsoft.com/office/drawing/2014/main" id="{F5F982CD-5B9E-7EE6-C350-3AA35A27F550}"/>
              </a:ext>
            </a:extLst>
          </p:cNvPr>
          <p:cNvSpPr txBox="1"/>
          <p:nvPr/>
        </p:nvSpPr>
        <p:spPr>
          <a:xfrm>
            <a:off x="716714" y="1406026"/>
            <a:ext cx="35228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From the same code</a:t>
            </a:r>
          </a:p>
        </p:txBody>
      </p:sp>
      <p:pic>
        <p:nvPicPr>
          <p:cNvPr id="11" name="Audio 10">
            <a:hlinkClick r:id="" action="ppaction://media"/>
            <a:extLst>
              <a:ext uri="{FF2B5EF4-FFF2-40B4-BE49-F238E27FC236}">
                <a16:creationId xmlns:a16="http://schemas.microsoft.com/office/drawing/2014/main" id="{06085B2F-EC7C-2913-6EB7-CF80731A645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49"/>
    </mc:Choice>
    <mc:Fallback>
      <p:transition spd="slow" advTm="3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140171" y="2288634"/>
            <a:ext cx="5505214" cy="4024125"/>
          </a:xfrm>
          <a:prstGeom prst="rect">
            <a:avLst/>
          </a:prstGeom>
          <a:noFill/>
          <a:ln>
            <a:noFill/>
          </a:ln>
        </p:spPr>
        <p:txBody>
          <a:bodyPr spcFirstLastPara="1" wrap="square" lIns="91425" tIns="45700" rIns="91425" bIns="45700" anchor="t" anchorCtr="0">
            <a:normAutofit/>
          </a:bodyPr>
          <a:lstStyle/>
          <a:p>
            <a:pPr marL="0" indent="0" algn="ctr">
              <a:spcBef>
                <a:spcPts val="0"/>
              </a:spcBef>
              <a:buSzPts val="2000"/>
              <a:buNone/>
            </a:pPr>
            <a:r>
              <a:rPr lang="en-US" sz="2000" dirty="0"/>
              <a:t>Risks of delaying security implementation</a:t>
            </a:r>
          </a:p>
          <a:p>
            <a:pPr marL="0" indent="0" algn="ctr">
              <a:spcBef>
                <a:spcPts val="0"/>
              </a:spcBef>
              <a:buSzPts val="2000"/>
              <a:buNone/>
            </a:pPr>
            <a:endParaRPr lang="en-US" sz="2000" dirty="0"/>
          </a:p>
          <a:p>
            <a:pPr marL="342900">
              <a:spcBef>
                <a:spcPts val="0"/>
              </a:spcBef>
              <a:buSzPts val="2000"/>
            </a:pPr>
            <a:r>
              <a:rPr lang="en-US" sz="2000" dirty="0"/>
              <a:t>Less effective security measures </a:t>
            </a:r>
          </a:p>
          <a:p>
            <a:pPr marL="342900">
              <a:spcBef>
                <a:spcPts val="0"/>
              </a:spcBef>
              <a:buSzPts val="2000"/>
            </a:pPr>
            <a:endParaRPr lang="en-US" sz="2000" dirty="0"/>
          </a:p>
          <a:p>
            <a:pPr marL="342900">
              <a:spcBef>
                <a:spcPts val="0"/>
              </a:spcBef>
              <a:buSzPts val="2000"/>
            </a:pPr>
            <a:r>
              <a:rPr lang="en-US" sz="2000" dirty="0"/>
              <a:t>Higher remediation costs</a:t>
            </a:r>
          </a:p>
          <a:p>
            <a:pPr marL="342900">
              <a:spcBef>
                <a:spcPts val="0"/>
              </a:spcBef>
              <a:buSzPts val="2000"/>
            </a:pPr>
            <a:endParaRPr lang="en-US" sz="2000" dirty="0"/>
          </a:p>
          <a:p>
            <a:pPr marL="342900">
              <a:spcBef>
                <a:spcPts val="0"/>
              </a:spcBef>
              <a:buSzPts val="2000"/>
            </a:pPr>
            <a:r>
              <a:rPr lang="en-US" sz="2000" dirty="0"/>
              <a:t>Missed opportunities</a:t>
            </a:r>
          </a:p>
          <a:p>
            <a:pPr marL="342900">
              <a:spcBef>
                <a:spcPts val="0"/>
              </a:spcBef>
              <a:buSzPts val="2000"/>
            </a:pPr>
            <a:endParaRPr lang="en-US" sz="2000" dirty="0"/>
          </a:p>
          <a:p>
            <a:pPr marL="342900">
              <a:spcBef>
                <a:spcPts val="0"/>
              </a:spcBef>
              <a:buSzPts val="2000"/>
            </a:pPr>
            <a:r>
              <a:rPr lang="en-US" sz="2000" dirty="0"/>
              <a:t>Higher chance of flaws</a:t>
            </a:r>
          </a:p>
          <a:p>
            <a:pPr marL="342900">
              <a:spcBef>
                <a:spcPts val="0"/>
              </a:spcBef>
              <a:buSzPts val="2000"/>
            </a:pPr>
            <a:endParaRPr lang="en-US" sz="2000" dirty="0"/>
          </a:p>
          <a:p>
            <a:pPr marL="342900">
              <a:spcBef>
                <a:spcPts val="0"/>
              </a:spcBef>
              <a:buSzPts val="2000"/>
            </a:pPr>
            <a:endParaRPr lang="en-US" sz="2000" dirty="0"/>
          </a:p>
          <a:p>
            <a:pPr marL="342900">
              <a:spcBef>
                <a:spcPts val="0"/>
              </a:spcBef>
              <a:buSzPts val="2000"/>
            </a:pPr>
            <a:endParaRPr lang="en-US" sz="2000" dirty="0"/>
          </a:p>
          <a:p>
            <a:pPr marL="342900">
              <a:spcBef>
                <a:spcPts val="0"/>
              </a:spcBef>
              <a:buSzPts val="2000"/>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217;p11">
            <a:extLst>
              <a:ext uri="{FF2B5EF4-FFF2-40B4-BE49-F238E27FC236}">
                <a16:creationId xmlns:a16="http://schemas.microsoft.com/office/drawing/2014/main" id="{90B5B520-8811-5901-182F-0444C6F37D41}"/>
              </a:ext>
            </a:extLst>
          </p:cNvPr>
          <p:cNvSpPr txBox="1">
            <a:spLocks/>
          </p:cNvSpPr>
          <p:nvPr/>
        </p:nvSpPr>
        <p:spPr>
          <a:xfrm>
            <a:off x="6089950" y="2286575"/>
            <a:ext cx="5721457"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None/>
            </a:pPr>
            <a:r>
              <a:rPr lang="en-US" sz="2000" dirty="0"/>
              <a:t>Benefits of implementing security throughout</a:t>
            </a:r>
            <a:endParaRPr lang="en-US" dirty="0"/>
          </a:p>
          <a:p>
            <a:pPr marL="342900">
              <a:spcBef>
                <a:spcPts val="0"/>
              </a:spcBef>
              <a:buSzPts val="2000"/>
            </a:pPr>
            <a:endParaRPr lang="en-US" sz="2000" dirty="0"/>
          </a:p>
          <a:p>
            <a:pPr marL="342900">
              <a:spcBef>
                <a:spcPts val="0"/>
              </a:spcBef>
              <a:buSzPts val="2000"/>
            </a:pPr>
            <a:r>
              <a:rPr lang="en-US" sz="2000" dirty="0"/>
              <a:t>Improved quality and security</a:t>
            </a:r>
          </a:p>
          <a:p>
            <a:pPr marL="342900">
              <a:spcBef>
                <a:spcPts val="0"/>
              </a:spcBef>
              <a:buSzPts val="2000"/>
            </a:pPr>
            <a:endParaRPr lang="en-US" sz="2000" dirty="0"/>
          </a:p>
          <a:p>
            <a:pPr marL="342900">
              <a:spcBef>
                <a:spcPts val="0"/>
              </a:spcBef>
              <a:buSzPts val="2000"/>
            </a:pPr>
            <a:r>
              <a:rPr lang="en-US" sz="2000" dirty="0"/>
              <a:t>Overall faster development</a:t>
            </a:r>
          </a:p>
          <a:p>
            <a:pPr marL="342900">
              <a:spcBef>
                <a:spcPts val="0"/>
              </a:spcBef>
              <a:buSzPts val="2000"/>
            </a:pPr>
            <a:endParaRPr lang="en-US" sz="2000" dirty="0"/>
          </a:p>
          <a:p>
            <a:pPr marL="342900">
              <a:spcBef>
                <a:spcPts val="0"/>
              </a:spcBef>
              <a:buSzPts val="2000"/>
            </a:pPr>
            <a:r>
              <a:rPr lang="en-US" sz="2000" dirty="0"/>
              <a:t>Cost effective</a:t>
            </a:r>
          </a:p>
          <a:p>
            <a:pPr marL="342900">
              <a:spcBef>
                <a:spcPts val="0"/>
              </a:spcBef>
              <a:buSzPts val="2000"/>
            </a:pPr>
            <a:endParaRPr lang="en-US" sz="2000" dirty="0"/>
          </a:p>
          <a:p>
            <a:pPr marL="342900">
              <a:spcBef>
                <a:spcPts val="0"/>
              </a:spcBef>
              <a:buSzPts val="2000"/>
            </a:pPr>
            <a:r>
              <a:rPr lang="en-US" sz="2000" dirty="0"/>
              <a:t>Reduce risk </a:t>
            </a:r>
          </a:p>
          <a:p>
            <a:pPr marL="342900">
              <a:spcBef>
                <a:spcPts val="0"/>
              </a:spcBef>
              <a:buSzPts val="2000"/>
            </a:pPr>
            <a:endParaRPr lang="en-US" sz="2000" dirty="0"/>
          </a:p>
          <a:p>
            <a:pPr marL="342900">
              <a:spcBef>
                <a:spcPts val="0"/>
              </a:spcBef>
              <a:buSzPts val="2000"/>
            </a:pPr>
            <a:endParaRPr lang="en-US" sz="2000" dirty="0"/>
          </a:p>
          <a:p>
            <a:pPr marL="342900">
              <a:spcBef>
                <a:spcPts val="0"/>
              </a:spcBef>
              <a:buSzPts val="2000"/>
            </a:pPr>
            <a:endParaRPr lang="en-US" sz="2000" dirty="0"/>
          </a:p>
        </p:txBody>
      </p:sp>
      <p:pic>
        <p:nvPicPr>
          <p:cNvPr id="2" name="Audio 1">
            <a:hlinkClick r:id="" action="ppaction://media"/>
            <a:extLst>
              <a:ext uri="{FF2B5EF4-FFF2-40B4-BE49-F238E27FC236}">
                <a16:creationId xmlns:a16="http://schemas.microsoft.com/office/drawing/2014/main" id="{C435B90D-C108-58B2-838D-76E3006B69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898"/>
    </mc:Choice>
    <mc:Fallback>
      <p:transition spd="slow" advTm="53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E9AC3383-26F9-8056-DBCE-6BAE3EAA1E33}"/>
              </a:ext>
            </a:extLst>
          </p:cNvPr>
          <p:cNvSpPr>
            <a:spLocks noGrp="1"/>
          </p:cNvSpPr>
          <p:nvPr>
            <p:ph type="body" idx="1"/>
          </p:nvPr>
        </p:nvSpPr>
        <p:spPr>
          <a:xfrm>
            <a:off x="685800" y="1874708"/>
            <a:ext cx="10839214" cy="4522717"/>
          </a:xfrm>
        </p:spPr>
        <p:txBody>
          <a:bodyPr>
            <a:normAutofit lnSpcReduction="10000"/>
          </a:bodyPr>
          <a:lstStyle/>
          <a:p>
            <a:pPr marL="114300" indent="0">
              <a:buNone/>
            </a:pPr>
            <a:r>
              <a:rPr lang="en-US" dirty="0"/>
              <a:t>Gap Analysis – Current security policy helps to identify security risks and needs for implementations with best practices and industry standard policies. </a:t>
            </a:r>
          </a:p>
          <a:p>
            <a:pPr marL="114300" indent="0">
              <a:buNone/>
            </a:pPr>
            <a:r>
              <a:rPr lang="en-US" dirty="0"/>
              <a:t>Future Potential Gaps</a:t>
            </a:r>
          </a:p>
          <a:p>
            <a:r>
              <a:rPr lang="en-US" dirty="0"/>
              <a:t>New threats may arise</a:t>
            </a:r>
          </a:p>
          <a:p>
            <a:r>
              <a:rPr lang="en-US" dirty="0"/>
              <a:t>Security of 3rd party libraries  </a:t>
            </a:r>
            <a:r>
              <a:rPr lang="en-US" b="1" dirty="0"/>
              <a:t>(</a:t>
            </a:r>
            <a:r>
              <a:rPr lang="en-US" dirty="0"/>
              <a:t>https://oversight.house.gov/wp-content/uploads/2018/12/Equifax-Report.pdf</a:t>
            </a:r>
            <a:r>
              <a:rPr lang="en-US" b="1" dirty="0"/>
              <a:t>)</a:t>
            </a:r>
          </a:p>
          <a:p>
            <a:r>
              <a:rPr lang="en-US" dirty="0"/>
              <a:t>Increased Automation policies</a:t>
            </a:r>
          </a:p>
          <a:p>
            <a:pPr marL="114300" indent="0">
              <a:buNone/>
            </a:pPr>
            <a:r>
              <a:rPr lang="en-US" dirty="0"/>
              <a:t>Recommendations </a:t>
            </a:r>
          </a:p>
          <a:p>
            <a:r>
              <a:rPr lang="en-US" dirty="0"/>
              <a:t>Establish a proactive approach to update security as new threats emerge</a:t>
            </a:r>
            <a:endParaRPr lang="en-US"/>
          </a:p>
          <a:p>
            <a:r>
              <a:rPr lang="en-US" dirty="0"/>
              <a:t>Review third party libraries for security before use</a:t>
            </a:r>
          </a:p>
          <a:p>
            <a:r>
              <a:rPr lang="en-US" dirty="0"/>
              <a:t>Ensure automation policies are accurate and do not introduce </a:t>
            </a:r>
            <a:r>
              <a:rPr lang="en-US" dirty="0" err="1"/>
              <a:t>vulnerabilties</a:t>
            </a:r>
            <a:endParaRPr lang="en-US" dirty="0"/>
          </a:p>
          <a:p>
            <a:endParaRPr lang="en-US" dirty="0"/>
          </a:p>
          <a:p>
            <a:endParaRPr lang="en-US" dirty="0"/>
          </a:p>
          <a:p>
            <a:pPr marL="114300" indent="0">
              <a:buNone/>
            </a:pPr>
            <a:endParaRPr lang="en-US" dirty="0"/>
          </a:p>
          <a:p>
            <a:pPr marL="114300" indent="0">
              <a:buNone/>
            </a:pPr>
            <a:endParaRPr lang="en-US" dirty="0"/>
          </a:p>
        </p:txBody>
      </p:sp>
      <p:pic>
        <p:nvPicPr>
          <p:cNvPr id="5" name="Audio 4">
            <a:hlinkClick r:id="" action="ppaction://media"/>
            <a:extLst>
              <a:ext uri="{FF2B5EF4-FFF2-40B4-BE49-F238E27FC236}">
                <a16:creationId xmlns:a16="http://schemas.microsoft.com/office/drawing/2014/main" id="{4ED3EB4C-E88C-2A34-481C-D77FE3037F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27"/>
    </mc:Choice>
    <mc:Fallback>
      <p:transition spd="slow" advTm="4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3763E9E3-C078-3463-7AF7-FF0F84828AC1}"/>
              </a:ext>
            </a:extLst>
          </p:cNvPr>
          <p:cNvSpPr>
            <a:spLocks noGrp="1"/>
          </p:cNvSpPr>
          <p:nvPr>
            <p:ph type="body" idx="1"/>
          </p:nvPr>
        </p:nvSpPr>
        <p:spPr/>
        <p:txBody>
          <a:bodyPr/>
          <a:lstStyle/>
          <a:p>
            <a:pPr marL="114300" indent="0">
              <a:buNone/>
            </a:pPr>
            <a:r>
              <a:rPr lang="en-US" dirty="0"/>
              <a:t>To secure our SDLC we need to integrate security at each stage of development using the </a:t>
            </a:r>
            <a:r>
              <a:rPr lang="en-US" dirty="0" err="1"/>
              <a:t>DevSecOps</a:t>
            </a:r>
            <a:r>
              <a:rPr lang="en-US" dirty="0"/>
              <a:t> method. </a:t>
            </a:r>
          </a:p>
          <a:p>
            <a:pPr marL="114300" indent="0">
              <a:buNone/>
            </a:pPr>
            <a:endParaRPr lang="en-US" dirty="0"/>
          </a:p>
          <a:p>
            <a:pPr marL="114300" indent="0">
              <a:buNone/>
            </a:pPr>
            <a:r>
              <a:rPr lang="en-US" dirty="0"/>
              <a:t>We must maintain a proactive approach to new emerging threats and maintain our security throughout</a:t>
            </a:r>
          </a:p>
          <a:p>
            <a:pPr marL="114300" indent="0">
              <a:buNone/>
            </a:pPr>
            <a:endParaRPr lang="en-US" dirty="0"/>
          </a:p>
          <a:p>
            <a:pPr marL="114300" indent="0">
              <a:buNone/>
            </a:pPr>
            <a:r>
              <a:rPr lang="en-US" dirty="0"/>
              <a:t>Adopting industry standards and best practices will improve our security and help to mitigate risks</a:t>
            </a:r>
          </a:p>
          <a:p>
            <a:pPr marL="114300" indent="0">
              <a:buNone/>
            </a:pPr>
            <a:endParaRPr lang="en-US" dirty="0"/>
          </a:p>
          <a:p>
            <a:pPr marL="114300" indent="0">
              <a:buNone/>
            </a:pPr>
            <a:endParaRPr lang="en-US" dirty="0"/>
          </a:p>
        </p:txBody>
      </p:sp>
      <p:pic>
        <p:nvPicPr>
          <p:cNvPr id="4" name="Audio 3">
            <a:hlinkClick r:id="" action="ppaction://media"/>
            <a:extLst>
              <a:ext uri="{FF2B5EF4-FFF2-40B4-BE49-F238E27FC236}">
                <a16:creationId xmlns:a16="http://schemas.microsoft.com/office/drawing/2014/main" id="{7F1EE8C1-5838-CAA8-7A0B-7896D0FF955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02"/>
    </mc:Choice>
    <mc:Fallback>
      <p:transition spd="slow" advTm="42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U.S. House of Representatives. (2018). </a:t>
            </a:r>
            <a:r>
              <a:rPr lang="en-US" i="1" dirty="0"/>
              <a:t>The Equifax data breach</a:t>
            </a:r>
            <a:r>
              <a:rPr lang="en-US" dirty="0"/>
              <a:t>. Committee on Oversight and Government Reform. </a:t>
            </a:r>
            <a:r>
              <a:rPr lang="en-US" dirty="0">
                <a:hlinkClick r:id="rId4"/>
              </a:rPr>
              <a:t>https://oversight.house.gov/wp-content/uploads/2018/12/Equifax-Report.pdf</a:t>
            </a:r>
          </a:p>
          <a:p>
            <a:pPr marL="228600" indent="-228600">
              <a:spcBef>
                <a:spcPts val="0"/>
              </a:spcBef>
              <a:buSzPts val="2200"/>
            </a:pPr>
            <a:endParaRPr lang="en-US" dirty="0"/>
          </a:p>
          <a:p>
            <a:pPr marL="228600" indent="-228600">
              <a:spcBef>
                <a:spcPts val="0"/>
              </a:spcBef>
              <a:buSzPts val="2200"/>
            </a:pPr>
            <a:r>
              <a:rPr lang="en-US" dirty="0"/>
              <a:t>National Institute of Standards and Technology (NIST). (2018). </a:t>
            </a:r>
            <a:r>
              <a:rPr lang="en-US" i="1" dirty="0"/>
              <a:t>Framework for Improving Critical Infrastructure Cybersecurity</a:t>
            </a:r>
            <a:r>
              <a:rPr lang="en-US" dirty="0"/>
              <a:t>. </a:t>
            </a:r>
            <a:r>
              <a:rPr lang="en-US" dirty="0">
                <a:hlinkClick r:id="rId5"/>
              </a:rPr>
              <a:t>https://nvlpubs.nist.gov/nistpubs/CSWP/NIST.CSWP.04162018.pdf</a:t>
            </a:r>
            <a:endParaRPr lang="en-US" dirty="0"/>
          </a:p>
          <a:p>
            <a:pPr marL="228600" indent="-228600">
              <a:spcBef>
                <a:spcPts val="0"/>
              </a:spcBef>
              <a:buSzPts val="2200"/>
            </a:pPr>
            <a:endParaRPr lang="en-US" dirty="0"/>
          </a:p>
          <a:p>
            <a:pPr marL="228600" indent="-228600">
              <a:spcBef>
                <a:spcPts val="0"/>
              </a:spcBef>
              <a:buSzPts val="2200"/>
            </a:pPr>
            <a:r>
              <a:rPr lang="en-US" dirty="0"/>
              <a:t>OWASP Foundation. (2021). </a:t>
            </a:r>
            <a:r>
              <a:rPr lang="en-US" i="1" dirty="0"/>
              <a:t>OWASP Top Ten: The Ten Most Critical Web Application Security Risks</a:t>
            </a:r>
            <a:r>
              <a:rPr lang="en-US" dirty="0"/>
              <a:t>. </a:t>
            </a:r>
            <a:r>
              <a:rPr lang="en-US" dirty="0">
                <a:hlinkClick r:id="rId6"/>
              </a:rPr>
              <a:t>https://owasp.org/www-project-top-ten/</a:t>
            </a:r>
          </a:p>
          <a:p>
            <a:pPr marL="228600" indent="-228600">
              <a:spcBef>
                <a:spcPts val="0"/>
              </a:spcBef>
              <a:buSzPts val="2200"/>
            </a:pPr>
            <a:endParaRPr lang="en-US" dirty="0"/>
          </a:p>
          <a:p>
            <a:pPr marL="228600" indent="-228600">
              <a:spcBef>
                <a:spcPts val="0"/>
              </a:spcBef>
              <a:buSzPts val="2200"/>
            </a:pPr>
            <a:r>
              <a:rPr lang="en-US" dirty="0"/>
              <a:t>Microsoft. (2020). </a:t>
            </a:r>
            <a:r>
              <a:rPr lang="en-US" i="1" dirty="0"/>
              <a:t>Microsoft Security Development Lifecycle (SDL)</a:t>
            </a:r>
            <a:r>
              <a:rPr lang="en-US" dirty="0"/>
              <a:t>. </a:t>
            </a:r>
            <a:r>
              <a:rPr lang="en-US" dirty="0">
                <a:hlinkClick r:id="rId7"/>
              </a:rPr>
              <a:t>https://www.microsoft.com/en-us/securityengineering/sdl</a:t>
            </a:r>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4415" y="21874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65949" y="1357291"/>
            <a:ext cx="3812543" cy="4861459"/>
          </a:xfrm>
          <a:prstGeom prst="rect">
            <a:avLst/>
          </a:prstGeom>
          <a:noFill/>
          <a:ln>
            <a:noFill/>
          </a:ln>
        </p:spPr>
        <p:txBody>
          <a:bodyPr spcFirstLastPara="1" wrap="square" lIns="91425" tIns="45700" rIns="91425" bIns="45700" anchor="t" anchorCtr="0">
            <a:normAutofit/>
          </a:bodyPr>
          <a:lstStyle/>
          <a:p>
            <a:pPr marL="228600" indent="0">
              <a:lnSpc>
                <a:spcPct val="107916"/>
              </a:lnSpc>
              <a:spcBef>
                <a:spcPts val="0"/>
              </a:spcBef>
              <a:buNone/>
            </a:pPr>
            <a:r>
              <a:rPr lang="en-US" sz="2000" dirty="0">
                <a:solidFill>
                  <a:srgbClr val="FFFFFF"/>
                </a:solidFill>
              </a:rPr>
              <a:t>Likely – Occur more often and are likely to show up. </a:t>
            </a:r>
            <a:endParaRPr sz="2000" dirty="0"/>
          </a:p>
          <a:p>
            <a:pPr marL="228600" lvl="0" indent="0" algn="l">
              <a:lnSpc>
                <a:spcPct val="107915"/>
              </a:lnSpc>
              <a:spcBef>
                <a:spcPts val="0"/>
              </a:spcBef>
              <a:spcAft>
                <a:spcPts val="0"/>
              </a:spcAft>
              <a:buNone/>
            </a:pPr>
            <a:endParaRPr lang="en-US" sz="2000" dirty="0"/>
          </a:p>
          <a:p>
            <a:pPr marL="228600" indent="0">
              <a:lnSpc>
                <a:spcPct val="107915"/>
              </a:lnSpc>
              <a:spcBef>
                <a:spcPts val="0"/>
              </a:spcBef>
              <a:buNone/>
            </a:pPr>
            <a:r>
              <a:rPr lang="en-US" sz="2000" dirty="0"/>
              <a:t>Unlikely – Occur less often and are not as common. </a:t>
            </a:r>
          </a:p>
          <a:p>
            <a:pPr marL="228600" indent="0">
              <a:lnSpc>
                <a:spcPct val="107915"/>
              </a:lnSpc>
              <a:spcBef>
                <a:spcPts val="0"/>
              </a:spcBef>
              <a:buNone/>
            </a:pPr>
            <a:endParaRPr lang="en-US" sz="2000" dirty="0"/>
          </a:p>
          <a:p>
            <a:pPr marL="228600" indent="0">
              <a:lnSpc>
                <a:spcPct val="107915"/>
              </a:lnSpc>
              <a:spcBef>
                <a:spcPts val="0"/>
              </a:spcBef>
              <a:buNone/>
            </a:pPr>
            <a:r>
              <a:rPr lang="en-US" sz="2000" dirty="0"/>
              <a:t>Priority – Require immediate attention to mitigate security risk</a:t>
            </a:r>
          </a:p>
          <a:p>
            <a:pPr marL="228600" indent="0">
              <a:lnSpc>
                <a:spcPct val="107915"/>
              </a:lnSpc>
              <a:spcBef>
                <a:spcPts val="0"/>
              </a:spcBef>
              <a:buNone/>
            </a:pPr>
            <a:endParaRPr lang="en-US" sz="2000" dirty="0"/>
          </a:p>
          <a:p>
            <a:pPr marL="228600" indent="0">
              <a:lnSpc>
                <a:spcPct val="107915"/>
              </a:lnSpc>
              <a:spcBef>
                <a:spcPts val="0"/>
              </a:spcBef>
              <a:buNone/>
            </a:pPr>
            <a:r>
              <a:rPr lang="en-US" sz="2000" dirty="0"/>
              <a:t>Low Priority – Require attention but do not pose as much of a security risk. </a:t>
            </a:r>
          </a:p>
          <a:p>
            <a:pPr marL="228600" indent="-88900">
              <a:buSzPts val="2200"/>
              <a:buNone/>
            </a:pPr>
            <a:endParaRPr lang="en-US"/>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95A8BF33-A5DC-F5A7-5601-E64B39C320F9}"/>
              </a:ext>
            </a:extLst>
          </p:cNvPr>
          <p:cNvGraphicFramePr>
            <a:graphicFrameLocks noGrp="1"/>
          </p:cNvGraphicFramePr>
          <p:nvPr>
            <p:extLst>
              <p:ext uri="{D42A27DB-BD31-4B8C-83A1-F6EECF244321}">
                <p14:modId xmlns:p14="http://schemas.microsoft.com/office/powerpoint/2010/main" val="2125518562"/>
              </p:ext>
            </p:extLst>
          </p:nvPr>
        </p:nvGraphicFramePr>
        <p:xfrm>
          <a:off x="4280370" y="2069629"/>
          <a:ext cx="7543975" cy="3548677"/>
        </p:xfrm>
        <a:graphic>
          <a:graphicData uri="http://schemas.openxmlformats.org/drawingml/2006/table">
            <a:tbl>
              <a:tblPr firstRow="1" bandRow="1">
                <a:tableStyleId>{802198C4-3087-4945-87E3-76CBB3509B7E}</a:tableStyleId>
              </a:tblPr>
              <a:tblGrid>
                <a:gridCol w="1392508">
                  <a:extLst>
                    <a:ext uri="{9D8B030D-6E8A-4147-A177-3AD203B41FA5}">
                      <a16:colId xmlns:a16="http://schemas.microsoft.com/office/drawing/2014/main" val="1120722252"/>
                    </a:ext>
                  </a:extLst>
                </a:gridCol>
                <a:gridCol w="2915251">
                  <a:extLst>
                    <a:ext uri="{9D8B030D-6E8A-4147-A177-3AD203B41FA5}">
                      <a16:colId xmlns:a16="http://schemas.microsoft.com/office/drawing/2014/main" val="1120424292"/>
                    </a:ext>
                  </a:extLst>
                </a:gridCol>
                <a:gridCol w="3236216">
                  <a:extLst>
                    <a:ext uri="{9D8B030D-6E8A-4147-A177-3AD203B41FA5}">
                      <a16:colId xmlns:a16="http://schemas.microsoft.com/office/drawing/2014/main" val="4079849460"/>
                    </a:ext>
                  </a:extLst>
                </a:gridCol>
              </a:tblGrid>
              <a:tr h="890137">
                <a:tc>
                  <a:txBody>
                    <a:bodyPr/>
                    <a:lstStyle/>
                    <a:p>
                      <a:pPr algn="ctr"/>
                      <a:endParaRPr lang="en-US" sz="2400" b="1" dirty="0"/>
                    </a:p>
                  </a:txBody>
                  <a:tcPr anchor="ctr">
                    <a:solidFill>
                      <a:schemeClr val="accent6"/>
                    </a:solidFill>
                  </a:tcPr>
                </a:tc>
                <a:tc>
                  <a:txBody>
                    <a:bodyPr/>
                    <a:lstStyle/>
                    <a:p>
                      <a:pPr algn="ctr"/>
                      <a:r>
                        <a:rPr lang="en-US" sz="2400" b="1" dirty="0"/>
                        <a:t>Likely</a:t>
                      </a:r>
                    </a:p>
                  </a:txBody>
                  <a:tcPr anchor="ctr">
                    <a:solidFill>
                      <a:schemeClr val="accent1"/>
                    </a:solidFill>
                  </a:tcPr>
                </a:tc>
                <a:tc>
                  <a:txBody>
                    <a:bodyPr/>
                    <a:lstStyle/>
                    <a:p>
                      <a:pPr algn="ctr"/>
                      <a:r>
                        <a:rPr lang="en-US" sz="2400" b="1" dirty="0"/>
                        <a:t>Unlikely</a:t>
                      </a:r>
                    </a:p>
                  </a:txBody>
                  <a:tcPr anchor="ctr">
                    <a:solidFill>
                      <a:schemeClr val="accent3"/>
                    </a:solidFill>
                  </a:tcPr>
                </a:tc>
                <a:extLst>
                  <a:ext uri="{0D108BD9-81ED-4DB2-BD59-A6C34878D82A}">
                    <a16:rowId xmlns:a16="http://schemas.microsoft.com/office/drawing/2014/main" val="2436276939"/>
                  </a:ext>
                </a:extLst>
              </a:tr>
              <a:tr h="1246191">
                <a:tc>
                  <a:txBody>
                    <a:bodyPr/>
                    <a:lstStyle/>
                    <a:p>
                      <a:pPr algn="ctr"/>
                      <a:r>
                        <a:rPr lang="en-US" sz="2400" b="1" dirty="0"/>
                        <a:t>Priority</a:t>
                      </a:r>
                    </a:p>
                  </a:txBody>
                  <a:tcPr anchor="ctr">
                    <a:solidFill>
                      <a:schemeClr val="accent1"/>
                    </a:solidFill>
                  </a:tcPr>
                </a:tc>
                <a:tc>
                  <a:txBody>
                    <a:bodyPr/>
                    <a:lstStyle/>
                    <a:p>
                      <a:pPr marL="0" lvl="0" indent="0" algn="l">
                        <a:lnSpc>
                          <a:spcPct val="100000"/>
                        </a:lnSpc>
                        <a:spcBef>
                          <a:spcPts val="0"/>
                        </a:spcBef>
                        <a:spcAft>
                          <a:spcPts val="0"/>
                        </a:spcAft>
                        <a:buNone/>
                      </a:pPr>
                      <a:r>
                        <a:rPr lang="en-US" sz="1200" b="1" i="0" u="none" strike="noStrike" noProof="0" dirty="0"/>
                        <a:t>STD-003-CPP: Input Validation</a:t>
                      </a:r>
                    </a:p>
                    <a:p>
                      <a:pPr marL="0" lvl="0" indent="0" algn="l">
                        <a:lnSpc>
                          <a:spcPct val="100000"/>
                        </a:lnSpc>
                        <a:spcBef>
                          <a:spcPts val="0"/>
                        </a:spcBef>
                        <a:spcAft>
                          <a:spcPts val="0"/>
                        </a:spcAft>
                        <a:buNone/>
                      </a:pPr>
                      <a:r>
                        <a:rPr lang="en-US" sz="1200" b="1" i="0" u="none" strike="noStrike" noProof="0" dirty="0"/>
                        <a:t>STD-007-CPP: Handle Exceptions</a:t>
                      </a:r>
                    </a:p>
                    <a:p>
                      <a:pPr marL="0" lvl="0" indent="0" algn="l">
                        <a:lnSpc>
                          <a:spcPct val="100000"/>
                        </a:lnSpc>
                        <a:spcBef>
                          <a:spcPts val="0"/>
                        </a:spcBef>
                        <a:spcAft>
                          <a:spcPts val="0"/>
                        </a:spcAft>
                        <a:buNone/>
                      </a:pPr>
                      <a:r>
                        <a:rPr lang="en-US" sz="1200" b="1" i="0" u="none" strike="noStrike" noProof="0" dirty="0"/>
                        <a:t>STD-004-CPP: Avoid SQL Injection</a:t>
                      </a:r>
                      <a:endParaRPr lang="en-US" sz="1200" b="1" dirty="0"/>
                    </a:p>
                    <a:p>
                      <a:pPr marL="0" lvl="0" indent="0" algn="l">
                        <a:lnSpc>
                          <a:spcPct val="100000"/>
                        </a:lnSpc>
                        <a:spcBef>
                          <a:spcPts val="0"/>
                        </a:spcBef>
                        <a:spcAft>
                          <a:spcPts val="0"/>
                        </a:spcAft>
                        <a:buNone/>
                      </a:pPr>
                      <a:r>
                        <a:rPr lang="en-US" sz="1200" b="1" i="0" u="none" strike="noStrike" noProof="0" dirty="0"/>
                        <a:t>STD-005-CPP: Free Up Memory</a:t>
                      </a:r>
                      <a:endParaRPr lang="en-US" sz="1200" b="1"/>
                    </a:p>
                    <a:p>
                      <a:pPr marL="0" lvl="0" indent="0" algn="l">
                        <a:buNone/>
                      </a:pPr>
                      <a:endParaRPr lang="en-US" sz="1200" b="1" i="0" u="none" strike="noStrike" noProof="0" dirty="0">
                        <a:latin typeface="Arial"/>
                      </a:endParaRPr>
                    </a:p>
                  </a:txBody>
                  <a:tcPr>
                    <a:solidFill>
                      <a:schemeClr val="accent1">
                        <a:lumMod val="60000"/>
                        <a:lumOff val="40000"/>
                      </a:schemeClr>
                    </a:solidFill>
                  </a:tcPr>
                </a:tc>
                <a:tc>
                  <a:txBody>
                    <a:bodyPr/>
                    <a:lstStyle/>
                    <a:p>
                      <a:pPr marL="0" lvl="0" indent="0" algn="l">
                        <a:buNone/>
                      </a:pPr>
                      <a:r>
                        <a:rPr lang="en-US" sz="1200" b="1" i="0" u="none" strike="noStrike" noProof="0" dirty="0">
                          <a:latin typeface="Arial"/>
                        </a:rPr>
                        <a:t>STD-001-CPP: Data type</a:t>
                      </a:r>
                      <a:endParaRPr lang="en-US" sz="1200" b="1" dirty="0"/>
                    </a:p>
                  </a:txBody>
                  <a:tcPr>
                    <a:solidFill>
                      <a:schemeClr val="accent2">
                        <a:lumMod val="60000"/>
                        <a:lumOff val="40000"/>
                      </a:schemeClr>
                    </a:solidFill>
                  </a:tcPr>
                </a:tc>
                <a:extLst>
                  <a:ext uri="{0D108BD9-81ED-4DB2-BD59-A6C34878D82A}">
                    <a16:rowId xmlns:a16="http://schemas.microsoft.com/office/drawing/2014/main" val="2444781931"/>
                  </a:ext>
                </a:extLst>
              </a:tr>
              <a:tr h="1412349">
                <a:tc>
                  <a:txBody>
                    <a:bodyPr/>
                    <a:lstStyle/>
                    <a:p>
                      <a:pPr lvl="0" algn="ctr"/>
                      <a:r>
                        <a:rPr lang="en-US" sz="2400" b="1" dirty="0"/>
                        <a:t>Low Priority</a:t>
                      </a:r>
                    </a:p>
                  </a:txBody>
                  <a:tcPr anchor="ctr">
                    <a:solidFill>
                      <a:schemeClr val="accent3"/>
                    </a:solidFill>
                  </a:tcPr>
                </a:tc>
                <a:tc>
                  <a:txBody>
                    <a:bodyPr/>
                    <a:lstStyle/>
                    <a:p>
                      <a:pPr marL="0" lvl="0" indent="0" algn="l">
                        <a:lnSpc>
                          <a:spcPct val="100000"/>
                        </a:lnSpc>
                        <a:spcBef>
                          <a:spcPts val="0"/>
                        </a:spcBef>
                        <a:spcAft>
                          <a:spcPts val="0"/>
                        </a:spcAft>
                        <a:buNone/>
                      </a:pPr>
                      <a:r>
                        <a:rPr lang="en-US" sz="1200" b="1" i="0" u="none" strike="noStrike" noProof="0" dirty="0">
                          <a:latin typeface="Arial"/>
                        </a:rPr>
                        <a:t>STD-002-CPP: Use of Constants</a:t>
                      </a:r>
                      <a:endParaRPr lang="en-US" sz="1200" b="1"/>
                    </a:p>
                    <a:p>
                      <a:pPr marL="0" lvl="0" indent="0" algn="l">
                        <a:lnSpc>
                          <a:spcPct val="100000"/>
                        </a:lnSpc>
                        <a:spcBef>
                          <a:spcPts val="0"/>
                        </a:spcBef>
                        <a:spcAft>
                          <a:spcPts val="0"/>
                        </a:spcAft>
                        <a:buNone/>
                      </a:pPr>
                      <a:r>
                        <a:rPr lang="en-US" sz="1200" b="1" i="0" u="none" strike="noStrike" noProof="0" dirty="0">
                          <a:latin typeface="Arial"/>
                        </a:rPr>
                        <a:t>STD-008-CPP: Naming Conventions</a:t>
                      </a:r>
                      <a:endParaRPr lang="en-US" sz="1200" b="1"/>
                    </a:p>
                    <a:p>
                      <a:pPr marL="0" lvl="0" indent="0" algn="l">
                        <a:lnSpc>
                          <a:spcPct val="100000"/>
                        </a:lnSpc>
                        <a:spcBef>
                          <a:spcPts val="0"/>
                        </a:spcBef>
                        <a:spcAft>
                          <a:spcPts val="0"/>
                        </a:spcAft>
                        <a:buNone/>
                      </a:pPr>
                      <a:r>
                        <a:rPr lang="en-US" sz="1200" b="1" i="0" u="none" strike="noStrike" noProof="0" dirty="0">
                          <a:latin typeface="Arial"/>
                        </a:rPr>
                        <a:t>STD-009-CPP: Declarations</a:t>
                      </a:r>
                      <a:endParaRPr lang="en-US" sz="1200" b="1" dirty="0"/>
                    </a:p>
                    <a:p>
                      <a:pPr marL="0" lvl="0" indent="0" algn="l">
                        <a:buNone/>
                      </a:pPr>
                      <a:r>
                        <a:rPr lang="en-US" sz="1200" b="1" i="0" u="none" strike="noStrike" noProof="0" dirty="0">
                          <a:latin typeface="Arial"/>
                        </a:rPr>
                        <a:t>STD-010-CPP: Floating Point Comparisons</a:t>
                      </a:r>
                      <a:endParaRPr lang="en-US" sz="1200" b="1" dirty="0"/>
                    </a:p>
                  </a:txBody>
                  <a:tcPr>
                    <a:solidFill>
                      <a:schemeClr val="accent3">
                        <a:lumMod val="60000"/>
                        <a:lumOff val="40000"/>
                      </a:schemeClr>
                    </a:solidFill>
                  </a:tcPr>
                </a:tc>
                <a:tc>
                  <a:txBody>
                    <a:bodyPr/>
                    <a:lstStyle/>
                    <a:p>
                      <a:pPr marL="0" lvl="0" indent="0" algn="l">
                        <a:buNone/>
                      </a:pPr>
                      <a:r>
                        <a:rPr lang="en-US" sz="1200" b="1" i="0" u="none" strike="noStrike" noProof="0" dirty="0">
                          <a:latin typeface="Arial"/>
                        </a:rPr>
                        <a:t>STD-006-CPP: Assertions</a:t>
                      </a:r>
                      <a:endParaRPr lang="en-US" sz="1200" b="1" dirty="0"/>
                    </a:p>
                  </a:txBody>
                  <a:tcPr>
                    <a:solidFill>
                      <a:schemeClr val="accent4">
                        <a:lumMod val="40000"/>
                        <a:lumOff val="60000"/>
                      </a:schemeClr>
                    </a:solidFill>
                  </a:tcPr>
                </a:tc>
                <a:extLst>
                  <a:ext uri="{0D108BD9-81ED-4DB2-BD59-A6C34878D82A}">
                    <a16:rowId xmlns:a16="http://schemas.microsoft.com/office/drawing/2014/main" val="2820577006"/>
                  </a:ext>
                </a:extLst>
              </a:tr>
            </a:tbl>
          </a:graphicData>
        </a:graphic>
      </p:graphicFrame>
      <p:pic>
        <p:nvPicPr>
          <p:cNvPr id="8" name="Audio 7">
            <a:hlinkClick r:id="" action="ppaction://media"/>
            <a:extLst>
              <a:ext uri="{FF2B5EF4-FFF2-40B4-BE49-F238E27FC236}">
                <a16:creationId xmlns:a16="http://schemas.microsoft.com/office/drawing/2014/main" id="{69F33837-3236-E016-6F96-CE3C1F4D22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419"/>
    </mc:Choice>
    <mc:Fallback>
      <p:transition spd="slow" advTm="4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4415" y="33163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0C3F45AD-949C-A485-6806-7374EFB80CB0}"/>
              </a:ext>
            </a:extLst>
          </p:cNvPr>
          <p:cNvGraphicFramePr>
            <a:graphicFrameLocks noGrp="1"/>
          </p:cNvGraphicFramePr>
          <p:nvPr>
            <p:extLst>
              <p:ext uri="{D42A27DB-BD31-4B8C-83A1-F6EECF244321}">
                <p14:modId xmlns:p14="http://schemas.microsoft.com/office/powerpoint/2010/main" val="2301571064"/>
              </p:ext>
            </p:extLst>
          </p:nvPr>
        </p:nvGraphicFramePr>
        <p:xfrm>
          <a:off x="1495777" y="1373481"/>
          <a:ext cx="10087154" cy="5220070"/>
        </p:xfrm>
        <a:graphic>
          <a:graphicData uri="http://schemas.openxmlformats.org/drawingml/2006/table">
            <a:tbl>
              <a:tblPr bandRow="1">
                <a:tableStyleId>{802198C4-3087-4945-87E3-76CBB3509B7E}</a:tableStyleId>
              </a:tblPr>
              <a:tblGrid>
                <a:gridCol w="10087154">
                  <a:extLst>
                    <a:ext uri="{9D8B030D-6E8A-4147-A177-3AD203B41FA5}">
                      <a16:colId xmlns:a16="http://schemas.microsoft.com/office/drawing/2014/main" val="3065935408"/>
                    </a:ext>
                  </a:extLst>
                </a:gridCol>
              </a:tblGrid>
              <a:tr h="522007">
                <a:tc>
                  <a:txBody>
                    <a:bodyPr/>
                    <a:lstStyle/>
                    <a:p>
                      <a:pPr marL="342900" lvl="0" indent="-342900" algn="l" rtl="0" fontAlgn="base">
                        <a:buFont typeface="+mj-lt"/>
                        <a:buAutoNum type="arabicPeriod"/>
                      </a:pPr>
                      <a:r>
                        <a:rPr lang="en-US" sz="1600" b="1" i="0" dirty="0">
                          <a:solidFill>
                            <a:schemeClr val="bg1"/>
                          </a:solidFill>
                          <a:effectLst/>
                          <a:latin typeface="Century Gothic"/>
                        </a:rPr>
                        <a:t>Validate Input Data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0425682"/>
                  </a:ext>
                </a:extLst>
              </a:tr>
              <a:tr h="522007">
                <a:tc>
                  <a:txBody>
                    <a:bodyPr/>
                    <a:lstStyle/>
                    <a:p>
                      <a:pPr marL="342900" lvl="0" indent="-342900" algn="l" rtl="0" fontAlgn="base">
                        <a:buFont typeface="+mj-lt"/>
                        <a:buAutoNum type="arabicPeriod" startAt="2"/>
                      </a:pPr>
                      <a:r>
                        <a:rPr lang="en-US" sz="1600" b="1" i="0" dirty="0">
                          <a:solidFill>
                            <a:schemeClr val="bg1"/>
                          </a:solidFill>
                          <a:effectLst/>
                          <a:latin typeface="Century Gothic"/>
                        </a:rPr>
                        <a:t>Heed Compiler Warnings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4128056"/>
                  </a:ext>
                </a:extLst>
              </a:tr>
              <a:tr h="522007">
                <a:tc>
                  <a:txBody>
                    <a:bodyPr/>
                    <a:lstStyle/>
                    <a:p>
                      <a:pPr marL="342900" lvl="0" indent="-342900" algn="l" rtl="0" fontAlgn="base">
                        <a:buFont typeface="+mj-lt"/>
                        <a:buAutoNum type="arabicPeriod" startAt="3"/>
                      </a:pPr>
                      <a:r>
                        <a:rPr lang="en-US" sz="1600" b="1" i="0" dirty="0">
                          <a:solidFill>
                            <a:schemeClr val="bg1"/>
                          </a:solidFill>
                          <a:effectLst/>
                          <a:latin typeface="Century Gothic"/>
                        </a:rPr>
                        <a:t>Architect and Design for Security Policies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3570358"/>
                  </a:ext>
                </a:extLst>
              </a:tr>
              <a:tr h="522007">
                <a:tc>
                  <a:txBody>
                    <a:bodyPr/>
                    <a:lstStyle/>
                    <a:p>
                      <a:pPr marL="342900" lvl="0" indent="-342900" algn="l" rtl="0" fontAlgn="base">
                        <a:buFont typeface="+mj-lt"/>
                        <a:buAutoNum type="arabicPeriod" startAt="4"/>
                      </a:pPr>
                      <a:r>
                        <a:rPr lang="en-US" sz="1600" b="1" i="0" dirty="0">
                          <a:solidFill>
                            <a:schemeClr val="bg1"/>
                          </a:solidFill>
                          <a:effectLst/>
                          <a:latin typeface="Century Gothic"/>
                        </a:rPr>
                        <a:t>Keep It Simple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7582882"/>
                  </a:ext>
                </a:extLst>
              </a:tr>
              <a:tr h="522007">
                <a:tc>
                  <a:txBody>
                    <a:bodyPr/>
                    <a:lstStyle/>
                    <a:p>
                      <a:pPr marL="342900" lvl="0" indent="-342900" algn="l" rtl="0" fontAlgn="base">
                        <a:buFont typeface="+mj-lt"/>
                        <a:buAutoNum type="arabicPeriod" startAt="5"/>
                      </a:pPr>
                      <a:r>
                        <a:rPr lang="en-US" sz="1600" b="1" i="0" dirty="0">
                          <a:solidFill>
                            <a:schemeClr val="bg1"/>
                          </a:solidFill>
                          <a:effectLst/>
                          <a:latin typeface="Century Gothic"/>
                        </a:rPr>
                        <a:t>Default Deny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6007927"/>
                  </a:ext>
                </a:extLst>
              </a:tr>
              <a:tr h="522007">
                <a:tc>
                  <a:txBody>
                    <a:bodyPr/>
                    <a:lstStyle/>
                    <a:p>
                      <a:pPr marL="342900" lvl="0" indent="-342900" algn="l" rtl="0" fontAlgn="base">
                        <a:buFont typeface="+mj-lt"/>
                        <a:buAutoNum type="arabicPeriod" startAt="6"/>
                      </a:pPr>
                      <a:r>
                        <a:rPr lang="en-US" sz="1600" b="1" i="0" dirty="0">
                          <a:solidFill>
                            <a:schemeClr val="bg1"/>
                          </a:solidFill>
                          <a:effectLst/>
                          <a:latin typeface="Century Gothic"/>
                        </a:rPr>
                        <a:t>Adhere to the Principle of Least Privilege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6505461"/>
                  </a:ext>
                </a:extLst>
              </a:tr>
              <a:tr h="522007">
                <a:tc>
                  <a:txBody>
                    <a:bodyPr/>
                    <a:lstStyle/>
                    <a:p>
                      <a:pPr marL="342900" lvl="0" indent="-342900" algn="l" rtl="0" fontAlgn="base">
                        <a:buFont typeface="+mj-lt"/>
                        <a:buAutoNum type="arabicPeriod" startAt="7"/>
                      </a:pPr>
                      <a:r>
                        <a:rPr lang="en-US" sz="1600" b="1" i="0" dirty="0">
                          <a:solidFill>
                            <a:schemeClr val="bg1"/>
                          </a:solidFill>
                          <a:effectLst/>
                          <a:latin typeface="Century Gothic"/>
                        </a:rPr>
                        <a:t>Sanitize Data Sent to Other Systems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1836757"/>
                  </a:ext>
                </a:extLst>
              </a:tr>
              <a:tr h="522007">
                <a:tc>
                  <a:txBody>
                    <a:bodyPr/>
                    <a:lstStyle/>
                    <a:p>
                      <a:pPr marL="342900" lvl="0" indent="-342900" algn="l" rtl="0" fontAlgn="base">
                        <a:buFont typeface="+mj-lt"/>
                        <a:buAutoNum type="arabicPeriod" startAt="8"/>
                      </a:pPr>
                      <a:r>
                        <a:rPr lang="en-US" sz="1600" b="1" i="0" dirty="0">
                          <a:solidFill>
                            <a:schemeClr val="bg1"/>
                          </a:solidFill>
                          <a:effectLst/>
                          <a:latin typeface="Century Gothic"/>
                        </a:rPr>
                        <a:t>Practice Defense in Depth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9392930"/>
                  </a:ext>
                </a:extLst>
              </a:tr>
              <a:tr h="522007">
                <a:tc>
                  <a:txBody>
                    <a:bodyPr/>
                    <a:lstStyle/>
                    <a:p>
                      <a:pPr marL="342900" lvl="0" indent="-342900" algn="l" rtl="0" fontAlgn="base">
                        <a:buFont typeface="+mj-lt"/>
                        <a:buAutoNum type="arabicPeriod" startAt="9"/>
                      </a:pPr>
                      <a:r>
                        <a:rPr lang="en-US" sz="1600" b="1" i="0" dirty="0">
                          <a:solidFill>
                            <a:schemeClr val="bg1"/>
                          </a:solidFill>
                          <a:effectLst/>
                          <a:latin typeface="Century Gothic"/>
                        </a:rPr>
                        <a:t>Use Effective Quality Assurance Techniques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9054030"/>
                  </a:ext>
                </a:extLst>
              </a:tr>
              <a:tr h="522007">
                <a:tc>
                  <a:txBody>
                    <a:bodyPr/>
                    <a:lstStyle/>
                    <a:p>
                      <a:pPr marL="342900" lvl="0" indent="-342900" algn="l" rtl="0" fontAlgn="base">
                        <a:buFont typeface="+mj-lt"/>
                        <a:buAutoNum type="arabicPeriod" startAt="10"/>
                      </a:pPr>
                      <a:r>
                        <a:rPr lang="en-US" sz="1600" b="1" i="0" dirty="0">
                          <a:solidFill>
                            <a:schemeClr val="bg1"/>
                          </a:solidFill>
                          <a:effectLst/>
                          <a:latin typeface="Century Gothic"/>
                        </a:rPr>
                        <a:t>Adopt a Secure Coding Standard </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2470200"/>
                  </a:ext>
                </a:extLst>
              </a:tr>
            </a:tbl>
          </a:graphicData>
        </a:graphic>
      </p:graphicFrame>
      <p:pic>
        <p:nvPicPr>
          <p:cNvPr id="6" name="Audio 5">
            <a:hlinkClick r:id="" action="ppaction://media"/>
            <a:extLst>
              <a:ext uri="{FF2B5EF4-FFF2-40B4-BE49-F238E27FC236}">
                <a16:creationId xmlns:a16="http://schemas.microsoft.com/office/drawing/2014/main" id="{D01C2DBD-359E-5F80-AF35-53FA9D8D006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27"/>
    </mc:Choice>
    <mc:Fallback>
      <p:transition spd="slow" advTm="39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046119" y="41629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39F83EEC-6177-9ABC-B1BC-1FFEE4508391}"/>
              </a:ext>
            </a:extLst>
          </p:cNvPr>
          <p:cNvSpPr>
            <a:spLocks noGrp="1"/>
          </p:cNvSpPr>
          <p:nvPr>
            <p:ph type="body" idx="1"/>
          </p:nvPr>
        </p:nvSpPr>
        <p:spPr>
          <a:xfrm>
            <a:off x="685800" y="1536042"/>
            <a:ext cx="10839214" cy="4682643"/>
          </a:xfrm>
        </p:spPr>
        <p:txBody>
          <a:bodyPr>
            <a:normAutofit fontScale="77500" lnSpcReduction="20000"/>
          </a:bodyPr>
          <a:lstStyle/>
          <a:p>
            <a:pPr>
              <a:lnSpc>
                <a:spcPct val="150000"/>
              </a:lnSpc>
            </a:pPr>
            <a:r>
              <a:rPr lang="en-US" sz="2000" dirty="0"/>
              <a:t>STD-001-CPP: Data Type Consistency</a:t>
            </a:r>
            <a:endParaRPr lang="en-US"/>
          </a:p>
          <a:p>
            <a:pPr>
              <a:lnSpc>
                <a:spcPct val="150000"/>
              </a:lnSpc>
            </a:pPr>
            <a:r>
              <a:rPr lang="en-US" sz="2000" dirty="0"/>
              <a:t>STD-002-CPP: Use of Constants</a:t>
            </a:r>
          </a:p>
          <a:p>
            <a:pPr>
              <a:lnSpc>
                <a:spcPct val="150000"/>
              </a:lnSpc>
            </a:pPr>
            <a:r>
              <a:rPr lang="en-US" sz="2000" dirty="0"/>
              <a:t>STD-003-CPP: Input Validation</a:t>
            </a:r>
          </a:p>
          <a:p>
            <a:pPr>
              <a:lnSpc>
                <a:spcPct val="150000"/>
              </a:lnSpc>
            </a:pPr>
            <a:r>
              <a:rPr lang="en-US" sz="2000" dirty="0"/>
              <a:t>STD-004-CPP: Avoid SQL Injection</a:t>
            </a:r>
          </a:p>
          <a:p>
            <a:pPr>
              <a:lnSpc>
                <a:spcPct val="150000"/>
              </a:lnSpc>
            </a:pPr>
            <a:r>
              <a:rPr lang="en-US" sz="2000" dirty="0"/>
              <a:t>STD-005-CPP: Free Up Memory</a:t>
            </a:r>
          </a:p>
          <a:p>
            <a:pPr>
              <a:lnSpc>
                <a:spcPct val="150000"/>
              </a:lnSpc>
            </a:pPr>
            <a:r>
              <a:rPr lang="en-US" sz="2000" dirty="0"/>
              <a:t>STD-006-CPP: Remove Assertions</a:t>
            </a:r>
          </a:p>
          <a:p>
            <a:pPr>
              <a:lnSpc>
                <a:spcPct val="150000"/>
              </a:lnSpc>
            </a:pPr>
            <a:r>
              <a:rPr lang="en-US" sz="2000" dirty="0"/>
              <a:t>STD-007-CPP: Handle Exceptions</a:t>
            </a:r>
          </a:p>
          <a:p>
            <a:pPr>
              <a:lnSpc>
                <a:spcPct val="150000"/>
              </a:lnSpc>
            </a:pPr>
            <a:r>
              <a:rPr lang="en-US" sz="2000" dirty="0"/>
              <a:t>STD-008-CPP: Naming Conventions</a:t>
            </a:r>
          </a:p>
          <a:p>
            <a:pPr>
              <a:lnSpc>
                <a:spcPct val="150000"/>
              </a:lnSpc>
            </a:pPr>
            <a:r>
              <a:rPr lang="en-US" sz="2000" dirty="0"/>
              <a:t>STD-009-CPP: Separate Variable Declarations</a:t>
            </a:r>
          </a:p>
          <a:p>
            <a:pPr>
              <a:lnSpc>
                <a:spcPct val="150000"/>
              </a:lnSpc>
            </a:pPr>
            <a:r>
              <a:rPr lang="en-US" sz="2000" dirty="0"/>
              <a:t>STD-010-CPP: Handle Floating Point Comparisons</a:t>
            </a:r>
          </a:p>
        </p:txBody>
      </p:sp>
      <p:pic>
        <p:nvPicPr>
          <p:cNvPr id="9" name="Audio 8">
            <a:hlinkClick r:id="" action="ppaction://media"/>
            <a:extLst>
              <a:ext uri="{FF2B5EF4-FFF2-40B4-BE49-F238E27FC236}">
                <a16:creationId xmlns:a16="http://schemas.microsoft.com/office/drawing/2014/main" id="{17DBAB34-95C1-0433-8871-E48249AC866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051"/>
    </mc:Choice>
    <mc:Fallback>
      <p:transition spd="slow" advTm="110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3046119" y="41629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B2C40DE6-9C3F-72E9-EE2F-E986150B2189}"/>
              </a:ext>
            </a:extLst>
          </p:cNvPr>
          <p:cNvGraphicFramePr>
            <a:graphicFrameLocks noGrp="1"/>
          </p:cNvGraphicFramePr>
          <p:nvPr>
            <p:extLst>
              <p:ext uri="{D42A27DB-BD31-4B8C-83A1-F6EECF244321}">
                <p14:modId xmlns:p14="http://schemas.microsoft.com/office/powerpoint/2010/main" val="4100686186"/>
              </p:ext>
            </p:extLst>
          </p:nvPr>
        </p:nvGraphicFramePr>
        <p:xfrm>
          <a:off x="903111" y="1571037"/>
          <a:ext cx="8803038" cy="5033817"/>
        </p:xfrm>
        <a:graphic>
          <a:graphicData uri="http://schemas.openxmlformats.org/drawingml/2006/table">
            <a:tbl>
              <a:tblPr bandRow="1">
                <a:tableStyleId>{802198C4-3087-4945-87E3-76CBB3509B7E}</a:tableStyleId>
              </a:tblPr>
              <a:tblGrid>
                <a:gridCol w="1728730">
                  <a:extLst>
                    <a:ext uri="{9D8B030D-6E8A-4147-A177-3AD203B41FA5}">
                      <a16:colId xmlns:a16="http://schemas.microsoft.com/office/drawing/2014/main" val="1452091828"/>
                    </a:ext>
                  </a:extLst>
                </a:gridCol>
                <a:gridCol w="7074308">
                  <a:extLst>
                    <a:ext uri="{9D8B030D-6E8A-4147-A177-3AD203B41FA5}">
                      <a16:colId xmlns:a16="http://schemas.microsoft.com/office/drawing/2014/main" val="1174817529"/>
                    </a:ext>
                  </a:extLst>
                </a:gridCol>
              </a:tblGrid>
              <a:tr h="1677939">
                <a:tc>
                  <a:txBody>
                    <a:bodyPr/>
                    <a:lstStyle/>
                    <a:p>
                      <a:pPr algn="ctr" rtl="0" fontAlgn="base"/>
                      <a:r>
                        <a:rPr lang="en-US" sz="2400" b="0" i="0" dirty="0">
                          <a:solidFill>
                            <a:schemeClr val="bg1"/>
                          </a:solidFill>
                          <a:effectLst/>
                          <a:latin typeface="Calibri"/>
                        </a:rPr>
                        <a:t>Encryption at rest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l" rtl="0" fontAlgn="base"/>
                      <a:r>
                        <a:rPr lang="en-US" sz="1200" b="1" i="0" dirty="0">
                          <a:solidFill>
                            <a:schemeClr val="bg1"/>
                          </a:solidFill>
                          <a:effectLst/>
                          <a:latin typeface="Calibri"/>
                        </a:rPr>
                        <a:t>Policy</a:t>
                      </a:r>
                      <a:r>
                        <a:rPr lang="en-US" sz="1200" b="0" i="0" dirty="0">
                          <a:solidFill>
                            <a:schemeClr val="bg1"/>
                          </a:solidFill>
                          <a:effectLst/>
                          <a:latin typeface="Calibri"/>
                        </a:rPr>
                        <a:t>: All stored data shall be encrypted.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What:</a:t>
                      </a:r>
                      <a:r>
                        <a:rPr lang="en-US" sz="1200" b="0" i="0" dirty="0">
                          <a:solidFill>
                            <a:schemeClr val="bg1"/>
                          </a:solidFill>
                          <a:effectLst/>
                          <a:latin typeface="Calibri"/>
                        </a:rPr>
                        <a:t> Encryption at rest is the protection of data that is stored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Applied</a:t>
                      </a:r>
                      <a:r>
                        <a:rPr lang="en-US" sz="1200" b="0" i="0" dirty="0">
                          <a:solidFill>
                            <a:schemeClr val="bg1"/>
                          </a:solidFill>
                          <a:effectLst/>
                          <a:latin typeface="Calibri"/>
                        </a:rPr>
                        <a:t>: Any time data is stored in a database, hard drive, CD, etc. The data should be encrypted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Why use</a:t>
                      </a:r>
                      <a:r>
                        <a:rPr lang="en-US" sz="1200" b="0" i="0" dirty="0">
                          <a:solidFill>
                            <a:schemeClr val="bg1"/>
                          </a:solidFill>
                          <a:effectLst/>
                          <a:latin typeface="Calibri"/>
                        </a:rPr>
                        <a:t>: This policy should be used to help prevent data retrieval in the event of a breach.  </a:t>
                      </a:r>
                      <a:endParaRPr lang="en-US" b="0" i="0" dirty="0">
                        <a:solidFill>
                          <a:schemeClr val="bg1"/>
                        </a:solidFill>
                        <a:effectLst/>
                        <a:latin typeface="Calibri"/>
                      </a:endParaRP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126057321"/>
                  </a:ext>
                </a:extLst>
              </a:tr>
              <a:tr h="1677939">
                <a:tc>
                  <a:txBody>
                    <a:bodyPr/>
                    <a:lstStyle/>
                    <a:p>
                      <a:pPr algn="ctr" rtl="0" fontAlgn="base"/>
                      <a:r>
                        <a:rPr lang="en-US" sz="2400" b="0" i="0" dirty="0">
                          <a:solidFill>
                            <a:schemeClr val="bg1"/>
                          </a:solidFill>
                          <a:effectLst/>
                          <a:latin typeface="Calibri"/>
                        </a:rPr>
                        <a:t>Encryption in flight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l" rtl="0" fontAlgn="base"/>
                      <a:r>
                        <a:rPr lang="en-US" sz="1200" b="1" i="0" dirty="0">
                          <a:solidFill>
                            <a:schemeClr val="bg1"/>
                          </a:solidFill>
                          <a:effectLst/>
                          <a:latin typeface="Calibri"/>
                        </a:rPr>
                        <a:t>Policy</a:t>
                      </a:r>
                      <a:r>
                        <a:rPr lang="en-US" sz="1200" b="0" i="0" dirty="0">
                          <a:solidFill>
                            <a:schemeClr val="bg1"/>
                          </a:solidFill>
                          <a:effectLst/>
                          <a:latin typeface="Calibri"/>
                        </a:rPr>
                        <a:t>: All data being transferred shall be encrypted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What</a:t>
                      </a:r>
                      <a:r>
                        <a:rPr lang="en-US" sz="1200" b="0" i="0" dirty="0">
                          <a:solidFill>
                            <a:schemeClr val="bg1"/>
                          </a:solidFill>
                          <a:effectLst/>
                          <a:latin typeface="Calibri"/>
                        </a:rPr>
                        <a:t>: Encryption in flight is the protection of data moving in a network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Applied</a:t>
                      </a:r>
                      <a:r>
                        <a:rPr lang="en-US" sz="1200" b="0" i="0" dirty="0">
                          <a:solidFill>
                            <a:schemeClr val="bg1"/>
                          </a:solidFill>
                          <a:effectLst/>
                          <a:latin typeface="Calibri"/>
                        </a:rPr>
                        <a:t>: Any time data is being transferred from one location to another it needs to be protected by encryption</a:t>
                      </a:r>
                      <a:endParaRPr lang="en-US" b="0" i="0" dirty="0">
                        <a:solidFill>
                          <a:schemeClr val="bg1"/>
                        </a:solidFill>
                        <a:effectLst/>
                        <a:latin typeface="Calibri"/>
                      </a:endParaRPr>
                    </a:p>
                    <a:p>
                      <a:pPr lvl="0" algn="l">
                        <a:buNone/>
                      </a:pPr>
                      <a:endParaRPr lang="en-US" b="0" i="0">
                        <a:solidFill>
                          <a:schemeClr val="bg1"/>
                        </a:solidFill>
                        <a:effectLst/>
                        <a:latin typeface="Calibri"/>
                      </a:endParaRPr>
                    </a:p>
                    <a:p>
                      <a:pPr algn="l" rtl="0" fontAlgn="base"/>
                      <a:r>
                        <a:rPr lang="en-US" sz="1200" b="1" i="0" dirty="0">
                          <a:solidFill>
                            <a:schemeClr val="bg1"/>
                          </a:solidFill>
                          <a:effectLst/>
                          <a:latin typeface="Calibri"/>
                        </a:rPr>
                        <a:t>Why use</a:t>
                      </a:r>
                      <a:r>
                        <a:rPr lang="en-US" sz="1200" b="0" i="0" dirty="0">
                          <a:solidFill>
                            <a:schemeClr val="bg1"/>
                          </a:solidFill>
                          <a:effectLst/>
                          <a:latin typeface="Calibri"/>
                        </a:rPr>
                        <a:t>: This policy should be used to prevent data retrieval in the event of interception of transfers.  </a:t>
                      </a:r>
                      <a:endParaRPr lang="en-US" b="0" i="0" dirty="0">
                        <a:solidFill>
                          <a:schemeClr val="bg1"/>
                        </a:solidFill>
                        <a:effectLst/>
                        <a:latin typeface="Calibri"/>
                      </a:endParaRP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548836140"/>
                  </a:ext>
                </a:extLst>
              </a:tr>
              <a:tr h="1677939">
                <a:tc>
                  <a:txBody>
                    <a:bodyPr/>
                    <a:lstStyle/>
                    <a:p>
                      <a:pPr algn="ctr" rtl="0" fontAlgn="base"/>
                      <a:r>
                        <a:rPr lang="en-US" sz="2400" b="0" i="0" dirty="0">
                          <a:solidFill>
                            <a:schemeClr val="bg1"/>
                          </a:solidFill>
                          <a:effectLst/>
                          <a:latin typeface="Calibri"/>
                        </a:rPr>
                        <a:t>Encryption in use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l" rtl="0" fontAlgn="base"/>
                      <a:r>
                        <a:rPr lang="en-US" sz="1200" b="1" i="0" dirty="0">
                          <a:solidFill>
                            <a:schemeClr val="bg1"/>
                          </a:solidFill>
                          <a:effectLst/>
                          <a:latin typeface="Calibri"/>
                        </a:rPr>
                        <a:t>Policy</a:t>
                      </a:r>
                      <a:r>
                        <a:rPr lang="en-US" sz="1200" b="0" i="0" dirty="0">
                          <a:solidFill>
                            <a:schemeClr val="bg1"/>
                          </a:solidFill>
                          <a:effectLst/>
                          <a:latin typeface="Calibri"/>
                        </a:rPr>
                        <a:t>: All data shall be encrypted while being processed by an application.</a:t>
                      </a:r>
                      <a:endParaRPr lang="en-US" b="0" i="0" dirty="0">
                        <a:solidFill>
                          <a:schemeClr val="bg1"/>
                        </a:solidFill>
                        <a:effectLst/>
                        <a:latin typeface="Calibri"/>
                      </a:endParaRPr>
                    </a:p>
                    <a:p>
                      <a:pPr lvl="0" algn="l">
                        <a:buNone/>
                      </a:pPr>
                      <a:r>
                        <a:rPr lang="en-US" sz="1200" b="0" i="0" dirty="0">
                          <a:solidFill>
                            <a:schemeClr val="bg1"/>
                          </a:solidFill>
                          <a:effectLst/>
                          <a:latin typeface="Calibri"/>
                        </a:rPr>
                        <a:t>  </a:t>
                      </a:r>
                      <a:endParaRPr lang="en-US" b="0" i="0">
                        <a:solidFill>
                          <a:schemeClr val="bg1"/>
                        </a:solidFill>
                        <a:effectLst/>
                        <a:latin typeface="Calibri"/>
                      </a:endParaRPr>
                    </a:p>
                    <a:p>
                      <a:pPr algn="l" rtl="0" fontAlgn="base"/>
                      <a:r>
                        <a:rPr lang="en-US" sz="1200" b="1" i="0" dirty="0">
                          <a:solidFill>
                            <a:schemeClr val="bg1"/>
                          </a:solidFill>
                          <a:effectLst/>
                          <a:latin typeface="Calibri"/>
                        </a:rPr>
                        <a:t>What</a:t>
                      </a:r>
                      <a:r>
                        <a:rPr lang="en-US" sz="1200" b="0" i="0" dirty="0">
                          <a:solidFill>
                            <a:schemeClr val="bg1"/>
                          </a:solidFill>
                          <a:effectLst/>
                          <a:latin typeface="Calibri"/>
                        </a:rPr>
                        <a:t>: Encryption in use is the protection of data being used or processed by an application.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Applied</a:t>
                      </a:r>
                      <a:r>
                        <a:rPr lang="en-US" sz="1200" b="0" i="0" dirty="0">
                          <a:solidFill>
                            <a:schemeClr val="bg1"/>
                          </a:solidFill>
                          <a:effectLst/>
                          <a:latin typeface="Calibri"/>
                        </a:rPr>
                        <a:t>: Any time data is being used by an application it should be protected by encryption </a:t>
                      </a:r>
                      <a:endParaRPr lang="en-US" b="0" i="0" dirty="0">
                        <a:solidFill>
                          <a:schemeClr val="bg1"/>
                        </a:solidFill>
                        <a:effectLst/>
                        <a:latin typeface="Calibri"/>
                      </a:endParaRPr>
                    </a:p>
                    <a:p>
                      <a:pPr lvl="0" algn="l">
                        <a:buNone/>
                      </a:pPr>
                      <a:endParaRPr lang="en-US" sz="1200" b="0" i="0" dirty="0">
                        <a:solidFill>
                          <a:schemeClr val="bg1"/>
                        </a:solidFill>
                        <a:effectLst/>
                        <a:latin typeface="Calibri"/>
                      </a:endParaRPr>
                    </a:p>
                    <a:p>
                      <a:pPr algn="l" rtl="0" fontAlgn="base"/>
                      <a:r>
                        <a:rPr lang="en-US" sz="1200" b="1" i="0" dirty="0">
                          <a:solidFill>
                            <a:schemeClr val="bg1"/>
                          </a:solidFill>
                          <a:effectLst/>
                          <a:latin typeface="Calibri"/>
                        </a:rPr>
                        <a:t>Why use</a:t>
                      </a:r>
                      <a:r>
                        <a:rPr lang="en-US" sz="1200" b="0" i="0" dirty="0">
                          <a:solidFill>
                            <a:schemeClr val="bg1"/>
                          </a:solidFill>
                          <a:effectLst/>
                          <a:latin typeface="Calibri"/>
                        </a:rPr>
                        <a:t>: The use of this policy will protect the data being used by an application.  </a:t>
                      </a:r>
                      <a:endParaRPr lang="en-US" b="0" i="0" dirty="0">
                        <a:solidFill>
                          <a:schemeClr val="bg1"/>
                        </a:solidFill>
                        <a:effectLst/>
                        <a:latin typeface="Calibri"/>
                      </a:endParaRP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493916648"/>
                  </a:ext>
                </a:extLst>
              </a:tr>
            </a:tbl>
          </a:graphicData>
        </a:graphic>
      </p:graphicFrame>
      <p:pic>
        <p:nvPicPr>
          <p:cNvPr id="8" name="Audio 7">
            <a:hlinkClick r:id="" action="ppaction://media"/>
            <a:extLst>
              <a:ext uri="{FF2B5EF4-FFF2-40B4-BE49-F238E27FC236}">
                <a16:creationId xmlns:a16="http://schemas.microsoft.com/office/drawing/2014/main" id="{59870069-879C-5F3A-FA7B-8025755E490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365"/>
    </mc:Choice>
    <mc:Fallback>
      <p:transition spd="slow" advTm="4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520F241D-A8AF-748F-CE68-27068E501831}"/>
              </a:ext>
            </a:extLst>
          </p:cNvPr>
          <p:cNvGraphicFramePr>
            <a:graphicFrameLocks noGrp="1"/>
          </p:cNvGraphicFramePr>
          <p:nvPr>
            <p:extLst>
              <p:ext uri="{D42A27DB-BD31-4B8C-83A1-F6EECF244321}">
                <p14:modId xmlns:p14="http://schemas.microsoft.com/office/powerpoint/2010/main" val="1967814548"/>
              </p:ext>
            </p:extLst>
          </p:nvPr>
        </p:nvGraphicFramePr>
        <p:xfrm>
          <a:off x="1204147" y="2060221"/>
          <a:ext cx="8844857" cy="4244340"/>
        </p:xfrm>
        <a:graphic>
          <a:graphicData uri="http://schemas.openxmlformats.org/drawingml/2006/table">
            <a:tbl>
              <a:tblPr bandRow="1">
                <a:tableStyleId>{802198C4-3087-4945-87E3-76CBB3509B7E}</a:tableStyleId>
              </a:tblPr>
              <a:tblGrid>
                <a:gridCol w="2159343">
                  <a:extLst>
                    <a:ext uri="{9D8B030D-6E8A-4147-A177-3AD203B41FA5}">
                      <a16:colId xmlns:a16="http://schemas.microsoft.com/office/drawing/2014/main" val="2713405154"/>
                    </a:ext>
                  </a:extLst>
                </a:gridCol>
                <a:gridCol w="6685514">
                  <a:extLst>
                    <a:ext uri="{9D8B030D-6E8A-4147-A177-3AD203B41FA5}">
                      <a16:colId xmlns:a16="http://schemas.microsoft.com/office/drawing/2014/main" val="2309365864"/>
                    </a:ext>
                  </a:extLst>
                </a:gridCol>
              </a:tblGrid>
              <a:tr h="1364491">
                <a:tc>
                  <a:txBody>
                    <a:bodyPr/>
                    <a:lstStyle/>
                    <a:p>
                      <a:pPr marL="0" indent="0" algn="ctr" rtl="0" fontAlgn="base">
                        <a:buNone/>
                      </a:pPr>
                      <a:r>
                        <a:rPr lang="en-US" sz="2400" dirty="0">
                          <a:solidFill>
                            <a:schemeClr val="bg1"/>
                          </a:solidFill>
                          <a:effectLst/>
                          <a:latin typeface="Calibri"/>
                        </a:rPr>
                        <a:t>Authentication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50000"/>
                      </a:schemeClr>
                    </a:solidFill>
                  </a:tcPr>
                </a:tc>
                <a:tc>
                  <a:txBody>
                    <a:bodyPr/>
                    <a:lstStyle/>
                    <a:p>
                      <a:pPr rtl="0" fontAlgn="base"/>
                      <a:r>
                        <a:rPr lang="en-US" sz="1200" b="1" dirty="0">
                          <a:solidFill>
                            <a:schemeClr val="bg1"/>
                          </a:solidFill>
                          <a:effectLst/>
                          <a:latin typeface="Calibri"/>
                        </a:rPr>
                        <a:t>Policy</a:t>
                      </a:r>
                      <a:r>
                        <a:rPr lang="en-US" sz="1200" dirty="0">
                          <a:solidFill>
                            <a:schemeClr val="bg1"/>
                          </a:solidFill>
                          <a:effectLst/>
                          <a:latin typeface="Calibri"/>
                        </a:rPr>
                        <a:t>: Authentication must be used to validate user identity </a:t>
                      </a:r>
                    </a:p>
                    <a:p>
                      <a:pPr lvl="0">
                        <a:buNone/>
                      </a:pPr>
                      <a:endParaRPr lang="en-US" sz="1200" dirty="0">
                        <a:solidFill>
                          <a:schemeClr val="bg1"/>
                        </a:solidFill>
                        <a:effectLst/>
                        <a:latin typeface="Calibri"/>
                      </a:endParaRPr>
                    </a:p>
                    <a:p>
                      <a:pPr lvl="0">
                        <a:buNone/>
                      </a:pPr>
                      <a:r>
                        <a:rPr lang="en-US" sz="1200" b="1" dirty="0">
                          <a:solidFill>
                            <a:schemeClr val="bg1"/>
                          </a:solidFill>
                          <a:effectLst/>
                          <a:latin typeface="Calibri"/>
                        </a:rPr>
                        <a:t>What</a:t>
                      </a:r>
                      <a:r>
                        <a:rPr lang="en-US" sz="1200" dirty="0">
                          <a:solidFill>
                            <a:schemeClr val="bg1"/>
                          </a:solidFill>
                          <a:effectLst/>
                          <a:latin typeface="Calibri"/>
                        </a:rPr>
                        <a:t>: V</a:t>
                      </a:r>
                      <a:r>
                        <a:rPr lang="en-US" sz="1200" b="0" i="0" u="none" strike="noStrike" noProof="0" dirty="0">
                          <a:solidFill>
                            <a:schemeClr val="bg1"/>
                          </a:solidFill>
                          <a:effectLst/>
                          <a:latin typeface="Calibri"/>
                        </a:rPr>
                        <a:t>erification of user data typically for user login to identify the user</a:t>
                      </a:r>
                      <a:endParaRPr lang="en-US" sz="1200" dirty="0">
                        <a:solidFill>
                          <a:schemeClr val="bg1"/>
                        </a:solidFill>
                        <a:effectLst/>
                        <a:latin typeface="Calibri"/>
                      </a:endParaRPr>
                    </a:p>
                    <a:p>
                      <a:pPr lvl="0">
                        <a:buNone/>
                      </a:pPr>
                      <a:endParaRPr lang="en-US" sz="1200" b="0" i="0" u="none" strike="noStrike" noProof="0" dirty="0">
                        <a:solidFill>
                          <a:schemeClr val="bg1"/>
                        </a:solidFill>
                        <a:effectLst/>
                        <a:latin typeface="Calibri"/>
                      </a:endParaRPr>
                    </a:p>
                    <a:p>
                      <a:pPr lvl="0">
                        <a:buNone/>
                      </a:pPr>
                      <a:r>
                        <a:rPr lang="en-US" sz="1200" b="1" i="0" u="none" strike="noStrike" noProof="0" dirty="0">
                          <a:solidFill>
                            <a:schemeClr val="bg1"/>
                          </a:solidFill>
                          <a:effectLst/>
                          <a:latin typeface="Calibri"/>
                        </a:rPr>
                        <a:t>Applied</a:t>
                      </a:r>
                      <a:r>
                        <a:rPr lang="en-US" sz="1200" b="0" i="0" u="none" strike="noStrike" noProof="0" dirty="0">
                          <a:solidFill>
                            <a:schemeClr val="bg1"/>
                          </a:solidFill>
                          <a:effectLst/>
                          <a:latin typeface="Calibri"/>
                        </a:rPr>
                        <a:t>: Usernames and passwords validated by database record</a:t>
                      </a:r>
                    </a:p>
                    <a:p>
                      <a:pPr lvl="0">
                        <a:buNone/>
                      </a:pPr>
                      <a:endParaRPr lang="en-US" sz="1200" dirty="0">
                        <a:solidFill>
                          <a:schemeClr val="bg1"/>
                        </a:solidFill>
                        <a:effectLst/>
                        <a:latin typeface="Calibri"/>
                      </a:endParaRPr>
                    </a:p>
                    <a:p>
                      <a:pPr lvl="0">
                        <a:buNone/>
                      </a:pPr>
                      <a:r>
                        <a:rPr lang="en-US" sz="1200" b="1" dirty="0">
                          <a:solidFill>
                            <a:schemeClr val="bg1"/>
                          </a:solidFill>
                          <a:effectLst/>
                          <a:latin typeface="Calibri"/>
                        </a:rPr>
                        <a:t>Why Use</a:t>
                      </a:r>
                      <a:r>
                        <a:rPr lang="en-US" sz="1200" dirty="0">
                          <a:solidFill>
                            <a:schemeClr val="bg1"/>
                          </a:solidFill>
                          <a:effectLst/>
                          <a:latin typeface="Calibri"/>
                        </a:rPr>
                        <a:t>:  This can be used to only let trusted or known users access the system</a:t>
                      </a:r>
                      <a:endParaRPr lang="en-US" dirty="0">
                        <a:solidFill>
                          <a:schemeClr val="bg1"/>
                        </a:solidFill>
                        <a:effectLst/>
                        <a:latin typeface="Calibri"/>
                      </a:endParaRP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2282170338"/>
                  </a:ext>
                </a:extLst>
              </a:tr>
              <a:tr h="1364491">
                <a:tc>
                  <a:txBody>
                    <a:bodyPr/>
                    <a:lstStyle/>
                    <a:p>
                      <a:pPr marL="0" indent="0" algn="ctr" rtl="0" fontAlgn="base">
                        <a:buNone/>
                      </a:pPr>
                      <a:r>
                        <a:rPr lang="en-US" sz="2400" dirty="0">
                          <a:solidFill>
                            <a:schemeClr val="bg1"/>
                          </a:solidFill>
                          <a:effectLst/>
                          <a:latin typeface="Calibri"/>
                        </a:rPr>
                        <a:t>Authorization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50000"/>
                      </a:schemeClr>
                    </a:solidFill>
                  </a:tcPr>
                </a:tc>
                <a:tc>
                  <a:txBody>
                    <a:bodyPr/>
                    <a:lstStyle/>
                    <a:p>
                      <a:pPr rtl="0" fontAlgn="base"/>
                      <a:r>
                        <a:rPr lang="en-US" sz="1200" b="1" dirty="0">
                          <a:solidFill>
                            <a:schemeClr val="bg1"/>
                          </a:solidFill>
                          <a:effectLst/>
                          <a:latin typeface="Calibri"/>
                        </a:rPr>
                        <a:t>Policy</a:t>
                      </a:r>
                      <a:r>
                        <a:rPr lang="en-US" sz="1200" dirty="0">
                          <a:solidFill>
                            <a:schemeClr val="bg1"/>
                          </a:solidFill>
                          <a:effectLst/>
                          <a:latin typeface="Calibri"/>
                        </a:rPr>
                        <a:t>: Authorize users to only what they need</a:t>
                      </a:r>
                      <a:endParaRPr lang="en-US" sz="1200" b="0" dirty="0">
                        <a:solidFill>
                          <a:schemeClr val="bg1"/>
                        </a:solidFill>
                        <a:effectLst/>
                        <a:latin typeface="Calibri"/>
                      </a:endParaRPr>
                    </a:p>
                    <a:p>
                      <a:pPr lvl="0">
                        <a:buNone/>
                      </a:pPr>
                      <a:endParaRPr lang="en-US" sz="1200" b="0" dirty="0">
                        <a:solidFill>
                          <a:schemeClr val="bg1"/>
                        </a:solidFill>
                        <a:effectLst/>
                        <a:latin typeface="Calibri"/>
                      </a:endParaRPr>
                    </a:p>
                    <a:p>
                      <a:pPr lvl="0">
                        <a:buNone/>
                      </a:pPr>
                      <a:r>
                        <a:rPr lang="en-US" sz="1200" b="1" dirty="0">
                          <a:solidFill>
                            <a:schemeClr val="bg1"/>
                          </a:solidFill>
                          <a:effectLst/>
                          <a:latin typeface="Calibri"/>
                        </a:rPr>
                        <a:t>What</a:t>
                      </a:r>
                      <a:r>
                        <a:rPr lang="en-US" sz="1200" b="0" dirty="0">
                          <a:solidFill>
                            <a:schemeClr val="bg1"/>
                          </a:solidFill>
                          <a:effectLst/>
                          <a:latin typeface="Calibri"/>
                        </a:rPr>
                        <a:t>: P</a:t>
                      </a:r>
                      <a:r>
                        <a:rPr lang="en-US" sz="1200" b="0" i="0" u="none" strike="noStrike" noProof="0" dirty="0">
                          <a:solidFill>
                            <a:schemeClr val="bg1"/>
                          </a:solidFill>
                          <a:effectLst/>
                          <a:latin typeface="Calibri"/>
                        </a:rPr>
                        <a:t>ermission granted to users that allow different levels of access to the system</a:t>
                      </a:r>
                      <a:endParaRPr lang="en-US" sz="1200" b="0" dirty="0">
                        <a:solidFill>
                          <a:schemeClr val="bg1"/>
                        </a:solidFill>
                        <a:effectLst/>
                        <a:latin typeface="Calibri"/>
                      </a:endParaRPr>
                    </a:p>
                    <a:p>
                      <a:pPr lvl="0">
                        <a:buNone/>
                      </a:pPr>
                      <a:endParaRPr lang="en-US">
                        <a:solidFill>
                          <a:schemeClr val="bg1"/>
                        </a:solidFill>
                        <a:effectLst/>
                        <a:latin typeface="Calibri"/>
                      </a:endParaRPr>
                    </a:p>
                    <a:p>
                      <a:pPr lvl="0">
                        <a:buNone/>
                      </a:pPr>
                      <a:r>
                        <a:rPr lang="en-US" sz="1200" b="1" dirty="0">
                          <a:solidFill>
                            <a:schemeClr val="bg1"/>
                          </a:solidFill>
                          <a:effectLst/>
                          <a:latin typeface="Calibri"/>
                        </a:rPr>
                        <a:t>Applied</a:t>
                      </a:r>
                      <a:r>
                        <a:rPr lang="en-US" sz="1200" dirty="0">
                          <a:solidFill>
                            <a:schemeClr val="bg1"/>
                          </a:solidFill>
                          <a:effectLst/>
                          <a:latin typeface="Calibri"/>
                        </a:rPr>
                        <a:t>: Roles are applied to user accounts and defined in the code</a:t>
                      </a:r>
                    </a:p>
                    <a:p>
                      <a:pPr lvl="0">
                        <a:buNone/>
                      </a:pPr>
                      <a:endParaRPr lang="en-US" sz="1200" dirty="0">
                        <a:solidFill>
                          <a:schemeClr val="bg1"/>
                        </a:solidFill>
                        <a:effectLst/>
                        <a:latin typeface="Calibri"/>
                      </a:endParaRPr>
                    </a:p>
                    <a:p>
                      <a:pPr lvl="0">
                        <a:buNone/>
                      </a:pPr>
                      <a:r>
                        <a:rPr lang="en-US" sz="1200" b="1" dirty="0">
                          <a:solidFill>
                            <a:schemeClr val="bg1"/>
                          </a:solidFill>
                          <a:effectLst/>
                          <a:latin typeface="Calibri"/>
                        </a:rPr>
                        <a:t>Why Use</a:t>
                      </a:r>
                      <a:r>
                        <a:rPr lang="en-US" sz="1200" dirty="0">
                          <a:solidFill>
                            <a:schemeClr val="bg1"/>
                          </a:solidFill>
                          <a:effectLst/>
                          <a:latin typeface="Calibri"/>
                        </a:rPr>
                        <a:t>: Restricts access to only those who need it to prevent unauthorized access and mitigate risk</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686386735"/>
                  </a:ext>
                </a:extLst>
              </a:tr>
              <a:tr h="1364491">
                <a:tc>
                  <a:txBody>
                    <a:bodyPr/>
                    <a:lstStyle/>
                    <a:p>
                      <a:pPr marL="0" indent="0" algn="ctr" rtl="0" fontAlgn="base">
                        <a:buNone/>
                      </a:pPr>
                      <a:r>
                        <a:rPr lang="en-US" sz="2400" dirty="0">
                          <a:solidFill>
                            <a:schemeClr val="bg1"/>
                          </a:solidFill>
                          <a:effectLst/>
                          <a:latin typeface="Calibri"/>
                        </a:rPr>
                        <a:t>Accounting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50000"/>
                      </a:schemeClr>
                    </a:solidFill>
                  </a:tcPr>
                </a:tc>
                <a:tc>
                  <a:txBody>
                    <a:bodyPr/>
                    <a:lstStyle/>
                    <a:p>
                      <a:pPr rtl="0" fontAlgn="base"/>
                      <a:r>
                        <a:rPr lang="en-US" sz="1200" b="1" dirty="0">
                          <a:solidFill>
                            <a:schemeClr val="bg1"/>
                          </a:solidFill>
                          <a:effectLst/>
                          <a:latin typeface="Calibri"/>
                        </a:rPr>
                        <a:t>Policy</a:t>
                      </a:r>
                      <a:r>
                        <a:rPr lang="en-US" sz="1200" dirty="0">
                          <a:solidFill>
                            <a:schemeClr val="bg1"/>
                          </a:solidFill>
                          <a:effectLst/>
                          <a:latin typeface="Calibri"/>
                        </a:rPr>
                        <a:t>: Track user activity in the system with date, time, and actions</a:t>
                      </a:r>
                    </a:p>
                    <a:p>
                      <a:pPr lvl="0">
                        <a:buNone/>
                      </a:pPr>
                      <a:endParaRPr lang="en-US" sz="1200" dirty="0">
                        <a:solidFill>
                          <a:schemeClr val="bg1"/>
                        </a:solidFill>
                        <a:effectLst/>
                        <a:latin typeface="Calibri"/>
                      </a:endParaRPr>
                    </a:p>
                    <a:p>
                      <a:pPr lvl="0">
                        <a:buNone/>
                      </a:pPr>
                      <a:r>
                        <a:rPr lang="en-US" sz="1200" b="1" dirty="0">
                          <a:solidFill>
                            <a:schemeClr val="bg1"/>
                          </a:solidFill>
                          <a:effectLst/>
                          <a:latin typeface="Calibri"/>
                        </a:rPr>
                        <a:t>What</a:t>
                      </a:r>
                      <a:r>
                        <a:rPr lang="en-US" sz="1200" dirty="0">
                          <a:solidFill>
                            <a:schemeClr val="bg1"/>
                          </a:solidFill>
                          <a:effectLst/>
                          <a:latin typeface="Calibri"/>
                        </a:rPr>
                        <a:t>: User activity is tracked to identify risk and determine </a:t>
                      </a:r>
                    </a:p>
                    <a:p>
                      <a:pPr lvl="0">
                        <a:buNone/>
                      </a:pPr>
                      <a:endParaRPr lang="en-US" sz="1200" dirty="0">
                        <a:solidFill>
                          <a:schemeClr val="bg1"/>
                        </a:solidFill>
                        <a:effectLst/>
                        <a:latin typeface="Calibri"/>
                      </a:endParaRPr>
                    </a:p>
                    <a:p>
                      <a:pPr lvl="0">
                        <a:buNone/>
                      </a:pPr>
                      <a:r>
                        <a:rPr lang="en-US" sz="1200" b="1" dirty="0">
                          <a:solidFill>
                            <a:schemeClr val="bg1"/>
                          </a:solidFill>
                          <a:effectLst/>
                          <a:latin typeface="Calibri"/>
                        </a:rPr>
                        <a:t>Applied</a:t>
                      </a:r>
                      <a:r>
                        <a:rPr lang="en-US" sz="1200" dirty="0">
                          <a:solidFill>
                            <a:schemeClr val="bg1"/>
                          </a:solidFill>
                          <a:effectLst/>
                          <a:latin typeface="Calibri"/>
                        </a:rPr>
                        <a:t>: User activity logs are stored for analysis and flagged when activity is unusual</a:t>
                      </a:r>
                    </a:p>
                    <a:p>
                      <a:pPr lvl="0">
                        <a:buNone/>
                      </a:pPr>
                      <a:endParaRPr lang="en-US">
                        <a:solidFill>
                          <a:schemeClr val="bg1"/>
                        </a:solidFill>
                        <a:effectLst/>
                        <a:latin typeface="Calibri"/>
                      </a:endParaRPr>
                    </a:p>
                    <a:p>
                      <a:pPr lvl="0">
                        <a:buNone/>
                      </a:pPr>
                      <a:r>
                        <a:rPr lang="en-US" sz="1200" b="1" dirty="0">
                          <a:solidFill>
                            <a:schemeClr val="bg1"/>
                          </a:solidFill>
                          <a:effectLst/>
                          <a:latin typeface="Calibri"/>
                        </a:rPr>
                        <a:t>Why Use</a:t>
                      </a:r>
                      <a:r>
                        <a:rPr lang="en-US" sz="1200" b="0" dirty="0">
                          <a:solidFill>
                            <a:schemeClr val="bg1"/>
                          </a:solidFill>
                          <a:effectLst/>
                          <a:latin typeface="Calibri"/>
                        </a:rPr>
                        <a:t>: Gain insights into user activity to help prevent or track security issues</a:t>
                      </a:r>
                    </a:p>
                  </a:txBody>
                  <a:tcPr marL="57150" marR="57150" marT="57150" marB="5715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250545290"/>
                  </a:ext>
                </a:extLst>
              </a:tr>
            </a:tbl>
          </a:graphicData>
        </a:graphic>
      </p:graphicFrame>
      <p:pic>
        <p:nvPicPr>
          <p:cNvPr id="3" name="Audio 2">
            <a:hlinkClick r:id="" action="ppaction://media"/>
            <a:extLst>
              <a:ext uri="{FF2B5EF4-FFF2-40B4-BE49-F238E27FC236}">
                <a16:creationId xmlns:a16="http://schemas.microsoft.com/office/drawing/2014/main" id="{C274646F-3931-64BE-08CF-057BEC37817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121"/>
    </mc:Choice>
    <mc:Fallback>
      <p:transition spd="slow" advTm="5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r>
              <a:rPr lang="en-US" dirty="0"/>
              <a:t>Unit Testing</a:t>
            </a:r>
            <a:br>
              <a:rPr lang="en-US" dirty="0"/>
            </a:br>
            <a:r>
              <a:rPr lang="en-US" dirty="0"/>
              <a:t>Collection is empty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computer screen shot of a code&#10;&#10;Description automatically generated">
            <a:extLst>
              <a:ext uri="{FF2B5EF4-FFF2-40B4-BE49-F238E27FC236}">
                <a16:creationId xmlns:a16="http://schemas.microsoft.com/office/drawing/2014/main" id="{8A03D201-E61C-7232-07A7-B191260100FD}"/>
              </a:ext>
            </a:extLst>
          </p:cNvPr>
          <p:cNvPicPr>
            <a:picLocks noChangeAspect="1"/>
          </p:cNvPicPr>
          <p:nvPr/>
        </p:nvPicPr>
        <p:blipFill>
          <a:blip r:embed="rId7"/>
          <a:stretch>
            <a:fillRect/>
          </a:stretch>
        </p:blipFill>
        <p:spPr>
          <a:xfrm>
            <a:off x="2580805" y="2513777"/>
            <a:ext cx="5581650" cy="1962150"/>
          </a:xfrm>
          <a:prstGeom prst="rect">
            <a:avLst/>
          </a:prstGeom>
        </p:spPr>
      </p:pic>
      <p:pic>
        <p:nvPicPr>
          <p:cNvPr id="3" name="Picture 2">
            <a:extLst>
              <a:ext uri="{FF2B5EF4-FFF2-40B4-BE49-F238E27FC236}">
                <a16:creationId xmlns:a16="http://schemas.microsoft.com/office/drawing/2014/main" id="{015A0675-9D3D-1913-CFCF-FBC0BBCAE6E6}"/>
              </a:ext>
            </a:extLst>
          </p:cNvPr>
          <p:cNvPicPr>
            <a:picLocks noChangeAspect="1"/>
          </p:cNvPicPr>
          <p:nvPr/>
        </p:nvPicPr>
        <p:blipFill>
          <a:blip r:embed="rId8"/>
          <a:stretch>
            <a:fillRect/>
          </a:stretch>
        </p:blipFill>
        <p:spPr>
          <a:xfrm>
            <a:off x="2581040" y="5614048"/>
            <a:ext cx="5581179" cy="484128"/>
          </a:xfrm>
          <a:prstGeom prst="rect">
            <a:avLst/>
          </a:prstGeom>
        </p:spPr>
      </p:pic>
      <p:pic>
        <p:nvPicPr>
          <p:cNvPr id="6" name="Audio 5">
            <a:hlinkClick r:id="" action="ppaction://media"/>
            <a:extLst>
              <a:ext uri="{FF2B5EF4-FFF2-40B4-BE49-F238E27FC236}">
                <a16:creationId xmlns:a16="http://schemas.microsoft.com/office/drawing/2014/main" id="{4392B321-A570-79FC-DC1E-33DE0A625003}"/>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15"/>
    </mc:Choice>
    <mc:Fallback>
      <p:transition spd="slow" advTm="24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19A7-36B0-66BA-DA0A-01E29A9F7749}"/>
              </a:ext>
            </a:extLst>
          </p:cNvPr>
          <p:cNvSpPr>
            <a:spLocks noGrp="1"/>
          </p:cNvSpPr>
          <p:nvPr>
            <p:ph type="title"/>
          </p:nvPr>
        </p:nvSpPr>
        <p:spPr/>
        <p:txBody>
          <a:bodyPr/>
          <a:lstStyle/>
          <a:p>
            <a:r>
              <a:rPr lang="en-US" dirty="0"/>
              <a:t>Unit Testing</a:t>
            </a:r>
            <a:br>
              <a:rPr lang="en-US" dirty="0"/>
            </a:br>
            <a:r>
              <a:rPr lang="en-US" dirty="0"/>
              <a:t>Adding to empty Vector</a:t>
            </a:r>
          </a:p>
        </p:txBody>
      </p:sp>
      <p:pic>
        <p:nvPicPr>
          <p:cNvPr id="4" name="Picture 3" descr="A screen shot of a computer code&#10;&#10;Description automatically generated">
            <a:extLst>
              <a:ext uri="{FF2B5EF4-FFF2-40B4-BE49-F238E27FC236}">
                <a16:creationId xmlns:a16="http://schemas.microsoft.com/office/drawing/2014/main" id="{3A3104FB-8B4B-67F1-A031-B447C146C15F}"/>
              </a:ext>
            </a:extLst>
          </p:cNvPr>
          <p:cNvPicPr>
            <a:picLocks noChangeAspect="1"/>
          </p:cNvPicPr>
          <p:nvPr/>
        </p:nvPicPr>
        <p:blipFill>
          <a:blip r:embed="rId5"/>
          <a:stretch>
            <a:fillRect/>
          </a:stretch>
        </p:blipFill>
        <p:spPr>
          <a:xfrm>
            <a:off x="2643187" y="2462213"/>
            <a:ext cx="6905625" cy="1933575"/>
          </a:xfrm>
          <a:prstGeom prst="rect">
            <a:avLst/>
          </a:prstGeom>
        </p:spPr>
      </p:pic>
      <p:pic>
        <p:nvPicPr>
          <p:cNvPr id="5" name="Picture 4">
            <a:extLst>
              <a:ext uri="{FF2B5EF4-FFF2-40B4-BE49-F238E27FC236}">
                <a16:creationId xmlns:a16="http://schemas.microsoft.com/office/drawing/2014/main" id="{951257F8-606E-361F-BC75-A827699D2C8B}"/>
              </a:ext>
            </a:extLst>
          </p:cNvPr>
          <p:cNvPicPr>
            <a:picLocks noChangeAspect="1"/>
          </p:cNvPicPr>
          <p:nvPr/>
        </p:nvPicPr>
        <p:blipFill>
          <a:blip r:embed="rId6"/>
          <a:stretch>
            <a:fillRect/>
          </a:stretch>
        </p:blipFill>
        <p:spPr>
          <a:xfrm>
            <a:off x="2644541" y="5223699"/>
            <a:ext cx="6902919" cy="540455"/>
          </a:xfrm>
          <a:prstGeom prst="rect">
            <a:avLst/>
          </a:prstGeom>
        </p:spPr>
      </p:pic>
      <p:pic>
        <p:nvPicPr>
          <p:cNvPr id="3" name="Audio 2">
            <a:hlinkClick r:id="" action="ppaction://media"/>
            <a:extLst>
              <a:ext uri="{FF2B5EF4-FFF2-40B4-BE49-F238E27FC236}">
                <a16:creationId xmlns:a16="http://schemas.microsoft.com/office/drawing/2014/main" id="{10E6A08A-0E26-0BDF-5752-42898102B0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8542722"/>
      </p:ext>
    </p:extLst>
  </p:cSld>
  <p:clrMapOvr>
    <a:masterClrMapping/>
  </p:clrMapOvr>
  <mc:AlternateContent xmlns:mc="http://schemas.openxmlformats.org/markup-compatibility/2006">
    <mc:Choice xmlns:p14="http://schemas.microsoft.com/office/powerpoint/2010/main" Requires="p14">
      <p:transition spd="slow" p14:dur="2000" advTm="13463"/>
    </mc:Choice>
    <mc:Fallback>
      <p:transition spd="slow" advTm="13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106</TotalTime>
  <Words>2698</Words>
  <Application>Microsoft Office PowerPoint</Application>
  <PresentationFormat>Widescreen</PresentationFormat>
  <Paragraphs>213</Paragraphs>
  <Slides>24</Slides>
  <Notes>24</Notes>
  <HiddenSlides>0</HiddenSlides>
  <MMClips>23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Times New Roman</vt:lpstr>
      <vt:lpstr>Arial</vt:lpstr>
      <vt:lpstr>Century Gothic</vt:lpstr>
      <vt:lpstr>Segoe UI</vt:lpstr>
      <vt:lpstr>Calibri</vt:lpstr>
      <vt:lpstr>Aptos</vt:lpstr>
      <vt:lpstr>Vapor Trail</vt:lpstr>
      <vt:lpstr>Green Pace</vt:lpstr>
      <vt:lpstr>OVERVIEW: DEFENSE IN DEPTH</vt:lpstr>
      <vt:lpstr>THREATS MATRIX</vt:lpstr>
      <vt:lpstr>10 PRINCIPLES</vt:lpstr>
      <vt:lpstr>CODING STANDARDS</vt:lpstr>
      <vt:lpstr>ENCRYPTION POLICIES</vt:lpstr>
      <vt:lpstr>TRIPLE-A POLICIES</vt:lpstr>
      <vt:lpstr>Unit Testing Collection is empty</vt:lpstr>
      <vt:lpstr>Unit Testing Adding to empty Vector</vt:lpstr>
      <vt:lpstr>Unit Testing Add Five Values</vt:lpstr>
      <vt:lpstr>Unit Testing Max Size Greater or Equal </vt:lpstr>
      <vt:lpstr>Unit Testing Capacity Greater or Equal</vt:lpstr>
      <vt:lpstr>Unit Testing  Resizing Increases</vt:lpstr>
      <vt:lpstr>Unit Testing Resizing Decreases</vt:lpstr>
      <vt:lpstr>Unit Testing Resizing to zero</vt:lpstr>
      <vt:lpstr>Unit Testing Clear Erase</vt:lpstr>
      <vt:lpstr>Unit Testing Erase Begin End</vt:lpstr>
      <vt:lpstr>Unit Testing Reserve Increases Capacity Not 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Trudeau, Isaac</cp:lastModifiedBy>
  <cp:revision>792</cp:revision>
  <dcterms:created xsi:type="dcterms:W3CDTF">2020-08-19T17:59:24Z</dcterms:created>
  <dcterms:modified xsi:type="dcterms:W3CDTF">2024-08-24T20:07:27Z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